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sldIdLst>
    <p:sldId id="360" r:id="rId2"/>
    <p:sldId id="380" r:id="rId3"/>
    <p:sldId id="381" r:id="rId4"/>
    <p:sldId id="369" r:id="rId5"/>
    <p:sldId id="388" r:id="rId6"/>
    <p:sldId id="325" r:id="rId7"/>
    <p:sldId id="383" r:id="rId8"/>
    <p:sldId id="320" r:id="rId9"/>
    <p:sldId id="384" r:id="rId10"/>
    <p:sldId id="389" r:id="rId11"/>
    <p:sldId id="387" r:id="rId12"/>
  </p:sldIdLst>
  <p:sldSz cx="12190413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8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126"/>
    <a:srgbClr val="595959"/>
    <a:srgbClr val="E53238"/>
    <a:srgbClr val="D01A1E"/>
    <a:srgbClr val="EA5C5F"/>
    <a:srgbClr val="F6B8B9"/>
    <a:srgbClr val="F9CBCC"/>
    <a:srgbClr val="3FB7CF"/>
    <a:srgbClr val="30AAC2"/>
    <a:srgbClr val="081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 autoAdjust="0"/>
    <p:restoredTop sz="96552" autoAdjust="0"/>
  </p:normalViewPr>
  <p:slideViewPr>
    <p:cSldViewPr showGuides="1">
      <p:cViewPr varScale="1">
        <p:scale>
          <a:sx n="110" d="100"/>
          <a:sy n="110" d="100"/>
        </p:scale>
        <p:origin x="594" y="96"/>
      </p:cViewPr>
      <p:guideLst>
        <p:guide orient="horz" pos="1026"/>
        <p:guide pos="846"/>
      </p:guideLst>
    </p:cSldViewPr>
  </p:slideViewPr>
  <p:outlineViewPr>
    <p:cViewPr>
      <p:scale>
        <a:sx n="33" d="100"/>
        <a:sy n="33" d="100"/>
      </p:scale>
      <p:origin x="0" y="-15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2022</a:t>
            </a:r>
            <a:r>
              <a:rPr lang="zh-CN"/>
              <a:t>主要工作结果统计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2022主要工作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5DB-4BC6-8635-2E606ABBAD0B}"/>
              </c:ext>
            </c:extLst>
          </c:dPt>
          <c:dPt>
            <c:idx val="1"/>
            <c:bubble3D val="0"/>
            <c:explosion val="8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5DB-4BC6-8635-2E606ABBAD0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5DB-4BC6-8635-2E606ABBAD0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5DB-4BC6-8635-2E606ABBAD0B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工具软件(4)</c:v>
                </c:pt>
                <c:pt idx="1">
                  <c:v>对接程序(13)</c:v>
                </c:pt>
                <c:pt idx="2">
                  <c:v>线上问题(31)</c:v>
                </c:pt>
                <c:pt idx="3">
                  <c:v>性能优化(6)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13</c:v>
                </c:pt>
                <c:pt idx="2">
                  <c:v>31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5DB-4BC6-8635-2E606ABBAD0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0.70896</cdr:x>
      <cdr:y>0.09883</cdr:y>
    </cdr:from>
    <cdr:to>
      <cdr:x>0.90884</cdr:x>
      <cdr:y>0.16251</cdr:y>
    </cdr:to>
    <cdr:sp macro="" textlink="">
      <cdr:nvSpPr>
        <cdr:cNvPr id="2" name="文本框 12">
          <a:extLst xmlns:a="http://schemas.openxmlformats.org/drawingml/2006/main">
            <a:ext uri="{FF2B5EF4-FFF2-40B4-BE49-F238E27FC236}">
              <a16:creationId xmlns:a16="http://schemas.microsoft.com/office/drawing/2014/main" id="{31950192-181C-4870-9657-C77DD465ECB9}"/>
            </a:ext>
          </a:extLst>
        </cdr:cNvPr>
        <cdr:cNvSpPr txBox="1"/>
      </cdr:nvSpPr>
      <cdr:spPr>
        <a:xfrm xmlns:a="http://schemas.openxmlformats.org/drawingml/2006/main">
          <a:off x="6840760" y="504056"/>
          <a:ext cx="1928665" cy="32479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  <a:scene3d>
            <a:camera prst="orthographicFront"/>
            <a:lightRig rig="threePt" dir="t"/>
          </a:scene3d>
          <a:sp3d contourW="12700"/>
        </a:bodyPr>
        <a:lstStyle xmlns:a="http://schemas.openxmlformats.org/drawingml/2006/main">
          <a:defPPr>
            <a:defRPr lang="zh-CN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571443" indent="-323968">
            <a:buFont typeface="Wingdings" panose="05000000000000000000" pitchFamily="2" charset="2"/>
            <a:buChar char="l"/>
          </a:pPr>
          <a:r>
            <a:rPr lang="en-US" altLang="zh-CN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XXX</a:t>
          </a: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系统开发</a:t>
          </a:r>
        </a:p>
      </cdr:txBody>
    </cdr:sp>
  </cdr:relSizeAnchor>
  <cdr:relSizeAnchor xmlns:cdr="http://schemas.openxmlformats.org/drawingml/2006/chartDrawing">
    <cdr:from>
      <cdr:x>0.72667</cdr:x>
      <cdr:y>0.20882</cdr:y>
    </cdr:from>
    <cdr:to>
      <cdr:x>0.93768</cdr:x>
      <cdr:y>0.27251</cdr:y>
    </cdr:to>
    <cdr:sp macro="" textlink="">
      <cdr:nvSpPr>
        <cdr:cNvPr id="3" name="文本框 12">
          <a:extLst xmlns:a="http://schemas.openxmlformats.org/drawingml/2006/main">
            <a:ext uri="{FF2B5EF4-FFF2-40B4-BE49-F238E27FC236}">
              <a16:creationId xmlns:a16="http://schemas.microsoft.com/office/drawing/2014/main" id="{EF61156C-3F5E-8563-2951-19DEE0087DF5}"/>
            </a:ext>
          </a:extLst>
        </cdr:cNvPr>
        <cdr:cNvSpPr txBox="1"/>
      </cdr:nvSpPr>
      <cdr:spPr>
        <a:xfrm xmlns:a="http://schemas.openxmlformats.org/drawingml/2006/main">
          <a:off x="7848872" y="1080120"/>
          <a:ext cx="2279179" cy="32938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  <a:scene3d>
            <a:camera prst="orthographicFront"/>
            <a:lightRig rig="threePt" dir="t"/>
          </a:scene3d>
          <a:sp3d contourW="12700"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571443" indent="-323968">
            <a:buFont typeface="Wingdings" panose="05000000000000000000" pitchFamily="2" charset="2"/>
            <a:buChar char="l"/>
          </a:pPr>
          <a:r>
            <a:rPr lang="en-US" altLang="zh-CN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XXXX</a:t>
          </a: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功能优化</a:t>
          </a:r>
        </a:p>
      </cdr:txBody>
    </cdr:sp>
  </cdr:relSizeAnchor>
  <cdr:relSizeAnchor xmlns:cdr="http://schemas.openxmlformats.org/drawingml/2006/chartDrawing">
    <cdr:from>
      <cdr:x>0.73231</cdr:x>
      <cdr:y>0.30628</cdr:y>
    </cdr:from>
    <cdr:to>
      <cdr:x>0.98667</cdr:x>
      <cdr:y>0.36996</cdr:y>
    </cdr:to>
    <cdr:sp macro="" textlink="">
      <cdr:nvSpPr>
        <cdr:cNvPr id="4" name="文本框 12">
          <a:extLst xmlns:a="http://schemas.openxmlformats.org/drawingml/2006/main">
            <a:ext uri="{FF2B5EF4-FFF2-40B4-BE49-F238E27FC236}">
              <a16:creationId xmlns:a16="http://schemas.microsoft.com/office/drawing/2014/main" id="{F2303E4A-CA13-B162-FDAE-B2F676603012}"/>
            </a:ext>
          </a:extLst>
        </cdr:cNvPr>
        <cdr:cNvSpPr txBox="1"/>
      </cdr:nvSpPr>
      <cdr:spPr>
        <a:xfrm xmlns:a="http://schemas.openxmlformats.org/drawingml/2006/main">
          <a:off x="7909855" y="1584176"/>
          <a:ext cx="2747330" cy="32938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  <a:scene3d>
            <a:camera prst="orthographicFront"/>
            <a:lightRig rig="threePt" dir="t"/>
          </a:scene3d>
          <a:sp3d contourW="12700"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571443" indent="-323968">
            <a:buFont typeface="Wingdings" panose="05000000000000000000" pitchFamily="2" charset="2"/>
            <a:buChar char="l"/>
          </a:pP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编写</a:t>
          </a:r>
          <a:r>
            <a:rPr lang="en-US" altLang="zh-CN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XXX</a:t>
          </a: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文档</a:t>
          </a:r>
          <a:r>
            <a:rPr lang="en-US" altLang="zh-CN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100</a:t>
          </a: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份</a:t>
          </a:r>
        </a:p>
      </cdr:txBody>
    </cdr:sp>
  </cdr:relSizeAnchor>
  <cdr:relSizeAnchor xmlns:cdr="http://schemas.openxmlformats.org/drawingml/2006/chartDrawing">
    <cdr:from>
      <cdr:x>0.73349</cdr:x>
      <cdr:y>0.39973</cdr:y>
    </cdr:from>
    <cdr:to>
      <cdr:x>0.98667</cdr:x>
      <cdr:y>0.46341</cdr:y>
    </cdr:to>
    <cdr:sp macro="" textlink="">
      <cdr:nvSpPr>
        <cdr:cNvPr id="5" name="文本框 12">
          <a:extLst xmlns:a="http://schemas.openxmlformats.org/drawingml/2006/main">
            <a:ext uri="{FF2B5EF4-FFF2-40B4-BE49-F238E27FC236}">
              <a16:creationId xmlns:a16="http://schemas.microsoft.com/office/drawing/2014/main" id="{841F039D-AB73-FA5F-0066-24C492738CB5}"/>
            </a:ext>
          </a:extLst>
        </cdr:cNvPr>
        <cdr:cNvSpPr txBox="1"/>
      </cdr:nvSpPr>
      <cdr:spPr>
        <a:xfrm xmlns:a="http://schemas.openxmlformats.org/drawingml/2006/main">
          <a:off x="7922607" y="2067556"/>
          <a:ext cx="2734578" cy="32938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  <a:scene3d>
            <a:camera prst="orthographicFront"/>
            <a:lightRig rig="threePt" dir="t"/>
          </a:scene3d>
          <a:sp3d contourW="12700"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571443" indent="-323968">
            <a:buFont typeface="Wingdings" panose="05000000000000000000" pitchFamily="2" charset="2"/>
            <a:buChar char="l"/>
          </a:pP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优化系统功能</a:t>
          </a:r>
          <a:r>
            <a:rPr lang="en-US" altLang="zh-CN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12</a:t>
          </a:r>
          <a:r>
            <a: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rPr>
            <a:t>个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7F02D-85A5-4B41-8C42-B27D0CA6291A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E3A23-DE27-4733-AAD0-9729433091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655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E3A23-DE27-4733-AAD0-97294330914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7233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546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E3A23-DE27-4733-AAD0-972943309144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0317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217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6443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E3A23-DE27-4733-AAD0-972943309144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836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7796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E3A23-DE27-4733-AAD0-972943309144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7716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7627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E3A23-DE27-4733-AAD0-972943309144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7716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B8912-F0BA-4AD8-8415-DA1F26BCB09F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7796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797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006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8824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870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083008"/>
      </p:ext>
    </p:extLst>
  </p:cSld>
  <p:clrMapOvr>
    <a:masterClrMapping/>
  </p:clrMapOvr>
  <p:transition spd="slow" advTm="3000">
    <p:fade/>
  </p:transition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7229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474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设计页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704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r.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386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162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g Landscap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11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00">
        <p:random/>
      </p:transition>
    </mc:Choice>
    <mc:Fallback xmlns=""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6551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5577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29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135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2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17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956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 userDrawn="1"/>
        </p:nvSpPr>
        <p:spPr>
          <a:xfrm>
            <a:off x="0" y="1349"/>
            <a:ext cx="2325316" cy="1123395"/>
          </a:xfrm>
          <a:custGeom>
            <a:avLst/>
            <a:gdLst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2278782 w 2278782"/>
              <a:gd name="connsiteY2" fmla="*/ 1185739 h 1185739"/>
              <a:gd name="connsiteX3" fmla="*/ 0 w 2278782"/>
              <a:gd name="connsiteY3" fmla="*/ 1185739 h 1185739"/>
              <a:gd name="connsiteX4" fmla="*/ 0 w 2278782"/>
              <a:gd name="connsiteY4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8782" h="1185739">
                <a:moveTo>
                  <a:pt x="0" y="0"/>
                </a:moveTo>
                <a:lnTo>
                  <a:pt x="2278782" y="0"/>
                </a:lnTo>
                <a:cubicBezTo>
                  <a:pt x="1561836" y="209976"/>
                  <a:pt x="436656" y="837059"/>
                  <a:pt x="0" y="118573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E53238"/>
              </a:gs>
              <a:gs pos="100000">
                <a:srgbClr val="AC2125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1"/>
          <p:cNvSpPr/>
          <p:nvPr userDrawn="1"/>
        </p:nvSpPr>
        <p:spPr>
          <a:xfrm flipH="1" flipV="1">
            <a:off x="9865097" y="5743147"/>
            <a:ext cx="2325316" cy="1123395"/>
          </a:xfrm>
          <a:custGeom>
            <a:avLst/>
            <a:gdLst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2278782 w 2278782"/>
              <a:gd name="connsiteY2" fmla="*/ 1185739 h 1185739"/>
              <a:gd name="connsiteX3" fmla="*/ 0 w 2278782"/>
              <a:gd name="connsiteY3" fmla="*/ 1185739 h 1185739"/>
              <a:gd name="connsiteX4" fmla="*/ 0 w 2278782"/>
              <a:gd name="connsiteY4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  <a:gd name="connsiteX0" fmla="*/ 0 w 2278782"/>
              <a:gd name="connsiteY0" fmla="*/ 0 h 1185739"/>
              <a:gd name="connsiteX1" fmla="*/ 2278782 w 2278782"/>
              <a:gd name="connsiteY1" fmla="*/ 0 h 1185739"/>
              <a:gd name="connsiteX2" fmla="*/ 0 w 2278782"/>
              <a:gd name="connsiteY2" fmla="*/ 1185739 h 1185739"/>
              <a:gd name="connsiteX3" fmla="*/ 0 w 2278782"/>
              <a:gd name="connsiteY3" fmla="*/ 0 h 1185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8782" h="1185739">
                <a:moveTo>
                  <a:pt x="0" y="0"/>
                </a:moveTo>
                <a:lnTo>
                  <a:pt x="2278782" y="0"/>
                </a:lnTo>
                <a:cubicBezTo>
                  <a:pt x="1561836" y="209976"/>
                  <a:pt x="436656" y="837059"/>
                  <a:pt x="0" y="118573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E53238"/>
              </a:gs>
              <a:gs pos="100000">
                <a:srgbClr val="C00000"/>
              </a:gs>
            </a:gsLst>
            <a:lin ang="4200000" scaled="0"/>
          </a:gradFill>
          <a:ln>
            <a:noFill/>
          </a:ln>
          <a:effectLst>
            <a:outerShdw blurRad="254000" dist="63500" dir="108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42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609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FF934-1F9F-4611-8913-EB8F3A5388DD}" type="datetimeFigureOut">
              <a:rPr lang="zh-CN" altLang="en-US" smtClean="0"/>
              <a:t>2023/1/13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93671-A93D-4D0D-BCC8-B0818F75E8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341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</a:defRPr>
            </a:lvl1pPr>
          </a:lstStyle>
          <a:p>
            <a:fld id="{91BFF934-1F9F-4611-8913-EB8F3A5388DD}" type="datetimeFigureOut">
              <a:rPr lang="zh-CN" altLang="en-US" smtClean="0"/>
              <a:pPr/>
              <a:t>2023/1/13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</a:defRPr>
            </a:lvl1pPr>
          </a:lstStyle>
          <a:p>
            <a:fld id="{7BF93671-A93D-4D0D-BCC8-B0818F75E833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028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/>
          <p:cNvSpPr/>
          <p:nvPr/>
        </p:nvSpPr>
        <p:spPr>
          <a:xfrm>
            <a:off x="-30480" y="0"/>
            <a:ext cx="12220894" cy="68580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-30480" y="0"/>
            <a:ext cx="12220893" cy="6858000"/>
          </a:xfrm>
          <a:prstGeom prst="rect">
            <a:avLst/>
          </a:prstGeom>
          <a:solidFill>
            <a:srgbClr val="E5323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40" name="任意多边形 39"/>
          <p:cNvSpPr/>
          <p:nvPr/>
        </p:nvSpPr>
        <p:spPr>
          <a:xfrm>
            <a:off x="1236408" y="-237955"/>
            <a:ext cx="9687116" cy="7333910"/>
          </a:xfrm>
          <a:custGeom>
            <a:avLst/>
            <a:gdLst>
              <a:gd name="connsiteX0" fmla="*/ 1572046 w 9058502"/>
              <a:gd name="connsiteY0" fmla="*/ 0 h 6858000"/>
              <a:gd name="connsiteX1" fmla="*/ 7486457 w 9058502"/>
              <a:gd name="connsiteY1" fmla="*/ 0 h 6858000"/>
              <a:gd name="connsiteX2" fmla="*/ 7574617 w 9058502"/>
              <a:gd name="connsiteY2" fmla="*/ 76367 h 6858000"/>
              <a:gd name="connsiteX3" fmla="*/ 9058502 w 9058502"/>
              <a:gd name="connsiteY3" fmla="*/ 3429000 h 6858000"/>
              <a:gd name="connsiteX4" fmla="*/ 7574617 w 9058502"/>
              <a:gd name="connsiteY4" fmla="*/ 6781634 h 6858000"/>
              <a:gd name="connsiteX5" fmla="*/ 7486457 w 9058502"/>
              <a:gd name="connsiteY5" fmla="*/ 6858000 h 6858000"/>
              <a:gd name="connsiteX6" fmla="*/ 1572046 w 9058502"/>
              <a:gd name="connsiteY6" fmla="*/ 6858000 h 6858000"/>
              <a:gd name="connsiteX7" fmla="*/ 1483885 w 9058502"/>
              <a:gd name="connsiteY7" fmla="*/ 6781634 h 6858000"/>
              <a:gd name="connsiteX8" fmla="*/ 0 w 9058502"/>
              <a:gd name="connsiteY8" fmla="*/ 3429000 h 6858000"/>
              <a:gd name="connsiteX9" fmla="*/ 1483885 w 9058502"/>
              <a:gd name="connsiteY9" fmla="*/ 763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58502" h="6858000">
                <a:moveTo>
                  <a:pt x="1572046" y="0"/>
                </a:moveTo>
                <a:lnTo>
                  <a:pt x="7486457" y="0"/>
                </a:lnTo>
                <a:lnTo>
                  <a:pt x="7574617" y="76367"/>
                </a:lnTo>
                <a:cubicBezTo>
                  <a:pt x="8486199" y="904893"/>
                  <a:pt x="9058502" y="2100112"/>
                  <a:pt x="9058502" y="3429000"/>
                </a:cubicBezTo>
                <a:cubicBezTo>
                  <a:pt x="9058502" y="4757888"/>
                  <a:pt x="8486199" y="5953108"/>
                  <a:pt x="7574617" y="6781634"/>
                </a:cubicBezTo>
                <a:lnTo>
                  <a:pt x="7486457" y="6858000"/>
                </a:lnTo>
                <a:lnTo>
                  <a:pt x="1572046" y="6858000"/>
                </a:lnTo>
                <a:lnTo>
                  <a:pt x="1483885" y="6781634"/>
                </a:lnTo>
                <a:cubicBezTo>
                  <a:pt x="572304" y="5953108"/>
                  <a:pt x="0" y="4757888"/>
                  <a:pt x="0" y="3429000"/>
                </a:cubicBezTo>
                <a:cubicBezTo>
                  <a:pt x="0" y="2100112"/>
                  <a:pt x="572304" y="904893"/>
                  <a:pt x="1483885" y="76367"/>
                </a:cubicBezTo>
                <a:close/>
              </a:path>
            </a:pathLst>
          </a:custGeom>
          <a:gradFill>
            <a:gsLst>
              <a:gs pos="0">
                <a:srgbClr val="E53238">
                  <a:alpha val="95000"/>
                </a:srgbClr>
              </a:gs>
              <a:gs pos="100000">
                <a:srgbClr val="E53238">
                  <a:alpha val="4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38" name="任意多边形 37"/>
          <p:cNvSpPr/>
          <p:nvPr/>
        </p:nvSpPr>
        <p:spPr>
          <a:xfrm>
            <a:off x="1550715" y="0"/>
            <a:ext cx="9058502" cy="6858000"/>
          </a:xfrm>
          <a:custGeom>
            <a:avLst/>
            <a:gdLst>
              <a:gd name="connsiteX0" fmla="*/ 1572046 w 9058502"/>
              <a:gd name="connsiteY0" fmla="*/ 0 h 6858000"/>
              <a:gd name="connsiteX1" fmla="*/ 7486457 w 9058502"/>
              <a:gd name="connsiteY1" fmla="*/ 0 h 6858000"/>
              <a:gd name="connsiteX2" fmla="*/ 7574617 w 9058502"/>
              <a:gd name="connsiteY2" fmla="*/ 76367 h 6858000"/>
              <a:gd name="connsiteX3" fmla="*/ 9058502 w 9058502"/>
              <a:gd name="connsiteY3" fmla="*/ 3429000 h 6858000"/>
              <a:gd name="connsiteX4" fmla="*/ 7574617 w 9058502"/>
              <a:gd name="connsiteY4" fmla="*/ 6781634 h 6858000"/>
              <a:gd name="connsiteX5" fmla="*/ 7486457 w 9058502"/>
              <a:gd name="connsiteY5" fmla="*/ 6858000 h 6858000"/>
              <a:gd name="connsiteX6" fmla="*/ 1572046 w 9058502"/>
              <a:gd name="connsiteY6" fmla="*/ 6858000 h 6858000"/>
              <a:gd name="connsiteX7" fmla="*/ 1483885 w 9058502"/>
              <a:gd name="connsiteY7" fmla="*/ 6781634 h 6858000"/>
              <a:gd name="connsiteX8" fmla="*/ 0 w 9058502"/>
              <a:gd name="connsiteY8" fmla="*/ 3429000 h 6858000"/>
              <a:gd name="connsiteX9" fmla="*/ 1483885 w 9058502"/>
              <a:gd name="connsiteY9" fmla="*/ 763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58502" h="6858000">
                <a:moveTo>
                  <a:pt x="1572046" y="0"/>
                </a:moveTo>
                <a:lnTo>
                  <a:pt x="7486457" y="0"/>
                </a:lnTo>
                <a:lnTo>
                  <a:pt x="7574617" y="76367"/>
                </a:lnTo>
                <a:cubicBezTo>
                  <a:pt x="8486199" y="904893"/>
                  <a:pt x="9058502" y="2100112"/>
                  <a:pt x="9058502" y="3429000"/>
                </a:cubicBezTo>
                <a:cubicBezTo>
                  <a:pt x="9058502" y="4757888"/>
                  <a:pt x="8486199" y="5953108"/>
                  <a:pt x="7574617" y="6781634"/>
                </a:cubicBezTo>
                <a:lnTo>
                  <a:pt x="7486457" y="6858000"/>
                </a:lnTo>
                <a:lnTo>
                  <a:pt x="1572046" y="6858000"/>
                </a:lnTo>
                <a:lnTo>
                  <a:pt x="1483885" y="6781634"/>
                </a:lnTo>
                <a:cubicBezTo>
                  <a:pt x="572304" y="5953108"/>
                  <a:pt x="0" y="4757888"/>
                  <a:pt x="0" y="3429000"/>
                </a:cubicBezTo>
                <a:cubicBezTo>
                  <a:pt x="0" y="2100112"/>
                  <a:pt x="572304" y="904893"/>
                  <a:pt x="1483885" y="763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538348" y="2796004"/>
            <a:ext cx="3115205" cy="93871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zh-CN" altLang="en-US" sz="55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年终总结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4641834" y="1139388"/>
            <a:ext cx="2916183" cy="1569532"/>
          </a:xfrm>
          <a:prstGeom prst="rect">
            <a:avLst/>
          </a:prstGeom>
          <a:noFill/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9599" dirty="0">
                <a:solidFill>
                  <a:srgbClr val="D8270A"/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2022</a:t>
            </a:r>
            <a:endParaRPr lang="zh-CN" altLang="en-US" sz="9599" dirty="0">
              <a:solidFill>
                <a:srgbClr val="D8270A"/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2653954" y="3900242"/>
            <a:ext cx="6882504" cy="371292"/>
            <a:chOff x="2654300" y="3900304"/>
            <a:chExt cx="6883400" cy="371340"/>
          </a:xfrm>
        </p:grpSpPr>
        <p:sp>
          <p:nvSpPr>
            <p:cNvPr id="45" name="原创设计         _4"/>
            <p:cNvSpPr/>
            <p:nvPr/>
          </p:nvSpPr>
          <p:spPr>
            <a:xfrm>
              <a:off x="2654300" y="3900304"/>
              <a:ext cx="6883400" cy="360000"/>
            </a:xfrm>
            <a:prstGeom prst="rect">
              <a:avLst/>
            </a:prstGeom>
            <a:gradFill>
              <a:gsLst>
                <a:gs pos="0">
                  <a:srgbClr val="E53238"/>
                </a:gs>
                <a:gs pos="100000">
                  <a:srgbClr val="E32126"/>
                </a:gs>
              </a:gsLst>
              <a:lin ang="4200000" scaled="0"/>
            </a:gradFill>
            <a:ln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思源黑体" panose="020B0500000000000000" pitchFamily="34" charset="-122"/>
              </a:endParaRPr>
            </a:p>
          </p:txBody>
        </p:sp>
        <p:sp>
          <p:nvSpPr>
            <p:cNvPr id="46" name="原创设计        _5"/>
            <p:cNvSpPr/>
            <p:nvPr/>
          </p:nvSpPr>
          <p:spPr>
            <a:xfrm>
              <a:off x="2787852" y="3902312"/>
              <a:ext cx="6616297" cy="369332"/>
            </a:xfrm>
            <a:prstGeom prst="rect">
              <a:avLst/>
            </a:prstGeom>
            <a:effectLst/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dist"/>
              <a:r>
                <a:rPr lang="zh-CN" altLang="en-US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工作总结 工作计划  年终报告  新年目标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4286687" y="4653136"/>
            <a:ext cx="1662583" cy="337783"/>
            <a:chOff x="4293620" y="5370940"/>
            <a:chExt cx="1662583" cy="337783"/>
          </a:xfrm>
        </p:grpSpPr>
        <p:sp>
          <p:nvSpPr>
            <p:cNvPr id="47" name="Rectangle: Rounded Corners 100"/>
            <p:cNvSpPr/>
            <p:nvPr/>
          </p:nvSpPr>
          <p:spPr>
            <a:xfrm>
              <a:off x="4293620" y="5370940"/>
              <a:ext cx="1662583" cy="337783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595959"/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5400000" scaled="0"/>
            </a:gradFill>
            <a:ln w="19050"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>
                <a:solidFill>
                  <a:schemeClr val="bg1"/>
                </a:solidFill>
                <a:latin typeface="Century Gothic" panose="020B0502020202020204" pitchFamily="34" charset="0"/>
                <a:ea typeface="思源黑体" panose="020B0500000000000000" pitchFamily="34" charset="-122"/>
              </a:endParaRPr>
            </a:p>
          </p:txBody>
        </p:sp>
        <p:sp>
          <p:nvSpPr>
            <p:cNvPr id="49" name="原创设计师          _5"/>
            <p:cNvSpPr/>
            <p:nvPr/>
          </p:nvSpPr>
          <p:spPr>
            <a:xfrm>
              <a:off x="4293620" y="5394477"/>
              <a:ext cx="1662583" cy="276963"/>
            </a:xfrm>
            <a:prstGeom prst="rect">
              <a:avLst/>
            </a:prstGeom>
            <a:effectLst/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zh-CN" altLang="en-US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汇报人：</a:t>
              </a:r>
              <a:r>
                <a:rPr lang="en-US" altLang="zh-CN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jhrs.com</a:t>
              </a:r>
              <a:endParaRPr lang="zh-CN" altLang="en-US" sz="1200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6227262" y="4653136"/>
            <a:ext cx="1662583" cy="337783"/>
            <a:chOff x="6234195" y="5370940"/>
            <a:chExt cx="1662583" cy="337783"/>
          </a:xfrm>
        </p:grpSpPr>
        <p:sp>
          <p:nvSpPr>
            <p:cNvPr id="48" name="Rectangle:"/>
            <p:cNvSpPr/>
            <p:nvPr/>
          </p:nvSpPr>
          <p:spPr>
            <a:xfrm>
              <a:off x="6234195" y="5370940"/>
              <a:ext cx="1662583" cy="337783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595959"/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5400000" scaled="0"/>
            </a:gradFill>
            <a:ln w="19050"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>
                <a:solidFill>
                  <a:schemeClr val="bg1"/>
                </a:solidFill>
                <a:latin typeface="Century Gothic" panose="020B0502020202020204" pitchFamily="34" charset="0"/>
                <a:ea typeface="思源黑体" panose="020B0500000000000000" pitchFamily="34" charset="-122"/>
              </a:endParaRPr>
            </a:p>
          </p:txBody>
        </p:sp>
        <p:sp>
          <p:nvSpPr>
            <p:cNvPr id="50" name="原创       _5"/>
            <p:cNvSpPr/>
            <p:nvPr/>
          </p:nvSpPr>
          <p:spPr>
            <a:xfrm>
              <a:off x="6234195" y="5394477"/>
              <a:ext cx="1662583" cy="276963"/>
            </a:xfrm>
            <a:prstGeom prst="rect">
              <a:avLst/>
            </a:prstGeom>
            <a:effectLst/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zh-CN" altLang="en-US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时间：</a:t>
              </a:r>
              <a:r>
                <a:rPr lang="en-US" altLang="zh-CN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2022.12.30</a:t>
              </a:r>
              <a:endParaRPr lang="zh-CN" altLang="en-US" sz="1200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6566395" y="2796004"/>
            <a:ext cx="3115205" cy="93871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zh-CN" altLang="en-US" sz="55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工作计划</a:t>
            </a:r>
          </a:p>
        </p:txBody>
      </p:sp>
      <p:sp>
        <p:nvSpPr>
          <p:cNvPr id="52" name="椭圆 51"/>
          <p:cNvSpPr/>
          <p:nvPr/>
        </p:nvSpPr>
        <p:spPr>
          <a:xfrm>
            <a:off x="5764194" y="2884888"/>
            <a:ext cx="663726" cy="663726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C00000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ea typeface="思源黑体" panose="020B0500000000000000" pitchFamily="34" charset="-122"/>
              </a:rPr>
              <a:t>+</a:t>
            </a:r>
            <a:endParaRPr lang="zh-CN" altLang="en-US" sz="2800" b="1" dirty="0">
              <a:ea typeface="思源黑体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229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13">
        <p14:ripple/>
      </p:transition>
    </mc:Choice>
    <mc:Fallback xmlns="">
      <p:transition spd="slow" advClick="0" advTm="13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0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2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0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31" presetID="50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3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50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8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1" presetID="16" presetClass="entr" presetSubtype="37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45" presetID="2" presetClass="entr" presetSubtype="4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7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8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2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3" grpId="0" animBg="1"/>
          <p:bldP spid="39" grpId="0" animBg="1"/>
          <p:bldP spid="40" grpId="0" animBg="1"/>
          <p:bldP spid="38" grpId="0" animBg="1"/>
          <p:bldP spid="41" grpId="0"/>
          <p:bldP spid="42" grpId="0"/>
          <p:bldP spid="51" grpId="0"/>
          <p:bldP spid="5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0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2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20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3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31" presetID="50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3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50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8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1" presetID="16" presetClass="entr" presetSubtype="37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45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3" grpId="0" animBg="1"/>
          <p:bldP spid="39" grpId="0" animBg="1"/>
          <p:bldP spid="40" grpId="0" animBg="1"/>
          <p:bldP spid="38" grpId="0" animBg="1"/>
          <p:bldP spid="41" grpId="0"/>
          <p:bldP spid="42" grpId="0"/>
          <p:bldP spid="51" grpId="0"/>
          <p:bldP spid="52" grpId="0" animBg="1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 flipH="1">
            <a:off x="8712069" y="-8632"/>
            <a:ext cx="3478344" cy="6857554"/>
          </a:xfrm>
          <a:prstGeom prst="rect">
            <a:avLst/>
          </a:prstGeom>
          <a:solidFill>
            <a:srgbClr val="E532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flipH="1">
            <a:off x="39559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gradFill>
            <a:gsLst>
              <a:gs pos="0">
                <a:srgbClr val="C00000">
                  <a:alpha val="41000"/>
                </a:srgbClr>
              </a:gs>
              <a:gs pos="100000">
                <a:srgbClr val="AC2125">
                  <a:alpha val="10000"/>
                </a:srgb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19" name="任意多边形 18"/>
          <p:cNvSpPr/>
          <p:nvPr/>
        </p:nvSpPr>
        <p:spPr>
          <a:xfrm flipH="1">
            <a:off x="-14514" y="9078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56696" y="2342141"/>
            <a:ext cx="3275256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2023</a:t>
            </a: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重点工作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3256696" y="3126697"/>
            <a:ext cx="488608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05025" y="4407847"/>
            <a:ext cx="507061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加强线上系统监控工作，开发我司专属运维平台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267609" y="2581347"/>
            <a:ext cx="1299205" cy="1299205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AC2125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CN" sz="6600" dirty="0">
                <a:latin typeface="Aa楷体" panose="02000500000000000000" pitchFamily="2" charset="-122"/>
                <a:ea typeface="思源黑体" panose="020B0500000000000000" pitchFamily="34" charset="-122"/>
              </a:rPr>
              <a:t>05</a:t>
            </a:r>
            <a:endParaRPr lang="zh-CN" altLang="en-US" sz="6600" dirty="0"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95712" y="4063404"/>
            <a:ext cx="1299205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en-US" altLang="zh-CN" sz="2800" b="1" spc="300" dirty="0">
                <a:solidFill>
                  <a:srgbClr val="595959"/>
                </a:solidFill>
                <a:latin typeface="Aa楷体" panose="02000500000000000000" pitchFamily="2" charset="-122"/>
                <a:ea typeface="思源黑体" panose="020B0500000000000000" pitchFamily="34" charset="-122"/>
              </a:rPr>
              <a:t>PART</a:t>
            </a:r>
            <a:endParaRPr lang="zh-CN" altLang="en-US" sz="2800" b="1" spc="300" dirty="0">
              <a:solidFill>
                <a:srgbClr val="595959"/>
              </a:solidFill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BCEAD27-6604-4965-A9AF-3D8CE835769E}"/>
              </a:ext>
            </a:extLst>
          </p:cNvPr>
          <p:cNvSpPr txBox="1"/>
          <p:nvPr/>
        </p:nvSpPr>
        <p:spPr>
          <a:xfrm>
            <a:off x="3044277" y="3391740"/>
            <a:ext cx="650690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开展团队培训工作，规范落地执行，加强绩效考核，使公平客观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ACC1A86-557E-462D-80E7-128FB0090196}"/>
              </a:ext>
            </a:extLst>
          </p:cNvPr>
          <p:cNvSpPr txBox="1"/>
          <p:nvPr/>
        </p:nvSpPr>
        <p:spPr>
          <a:xfrm>
            <a:off x="3023866" y="3902730"/>
            <a:ext cx="4381328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XXX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系统二期升级，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XXX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组件扩展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XXX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功能</a:t>
            </a:r>
          </a:p>
        </p:txBody>
      </p:sp>
    </p:spTree>
    <p:extLst>
      <p:ext uri="{BB962C8B-B14F-4D97-AF65-F5344CB8AC3E}">
        <p14:creationId xmlns:p14="http://schemas.microsoft.com/office/powerpoint/2010/main" val="281639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25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5" grpId="0"/>
      <p:bldP spid="13" grpId="0"/>
      <p:bldP spid="20" grpId="0" animBg="1"/>
      <p:bldP spid="23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矩形 52"/>
          <p:cNvSpPr/>
          <p:nvPr/>
        </p:nvSpPr>
        <p:spPr>
          <a:xfrm>
            <a:off x="-30480" y="0"/>
            <a:ext cx="12220894" cy="68580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-30480" y="0"/>
            <a:ext cx="12220893" cy="6858000"/>
          </a:xfrm>
          <a:prstGeom prst="rect">
            <a:avLst/>
          </a:prstGeom>
          <a:solidFill>
            <a:srgbClr val="E5323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40" name="任意多边形 39"/>
          <p:cNvSpPr/>
          <p:nvPr/>
        </p:nvSpPr>
        <p:spPr>
          <a:xfrm>
            <a:off x="1236408" y="-237955"/>
            <a:ext cx="9687116" cy="7333910"/>
          </a:xfrm>
          <a:custGeom>
            <a:avLst/>
            <a:gdLst>
              <a:gd name="connsiteX0" fmla="*/ 1572046 w 9058502"/>
              <a:gd name="connsiteY0" fmla="*/ 0 h 6858000"/>
              <a:gd name="connsiteX1" fmla="*/ 7486457 w 9058502"/>
              <a:gd name="connsiteY1" fmla="*/ 0 h 6858000"/>
              <a:gd name="connsiteX2" fmla="*/ 7574617 w 9058502"/>
              <a:gd name="connsiteY2" fmla="*/ 76367 h 6858000"/>
              <a:gd name="connsiteX3" fmla="*/ 9058502 w 9058502"/>
              <a:gd name="connsiteY3" fmla="*/ 3429000 h 6858000"/>
              <a:gd name="connsiteX4" fmla="*/ 7574617 w 9058502"/>
              <a:gd name="connsiteY4" fmla="*/ 6781634 h 6858000"/>
              <a:gd name="connsiteX5" fmla="*/ 7486457 w 9058502"/>
              <a:gd name="connsiteY5" fmla="*/ 6858000 h 6858000"/>
              <a:gd name="connsiteX6" fmla="*/ 1572046 w 9058502"/>
              <a:gd name="connsiteY6" fmla="*/ 6858000 h 6858000"/>
              <a:gd name="connsiteX7" fmla="*/ 1483885 w 9058502"/>
              <a:gd name="connsiteY7" fmla="*/ 6781634 h 6858000"/>
              <a:gd name="connsiteX8" fmla="*/ 0 w 9058502"/>
              <a:gd name="connsiteY8" fmla="*/ 3429000 h 6858000"/>
              <a:gd name="connsiteX9" fmla="*/ 1483885 w 9058502"/>
              <a:gd name="connsiteY9" fmla="*/ 763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58502" h="6858000">
                <a:moveTo>
                  <a:pt x="1572046" y="0"/>
                </a:moveTo>
                <a:lnTo>
                  <a:pt x="7486457" y="0"/>
                </a:lnTo>
                <a:lnTo>
                  <a:pt x="7574617" y="76367"/>
                </a:lnTo>
                <a:cubicBezTo>
                  <a:pt x="8486199" y="904893"/>
                  <a:pt x="9058502" y="2100112"/>
                  <a:pt x="9058502" y="3429000"/>
                </a:cubicBezTo>
                <a:cubicBezTo>
                  <a:pt x="9058502" y="4757888"/>
                  <a:pt x="8486199" y="5953108"/>
                  <a:pt x="7574617" y="6781634"/>
                </a:cubicBezTo>
                <a:lnTo>
                  <a:pt x="7486457" y="6858000"/>
                </a:lnTo>
                <a:lnTo>
                  <a:pt x="1572046" y="6858000"/>
                </a:lnTo>
                <a:lnTo>
                  <a:pt x="1483885" y="6781634"/>
                </a:lnTo>
                <a:cubicBezTo>
                  <a:pt x="572304" y="5953108"/>
                  <a:pt x="0" y="4757888"/>
                  <a:pt x="0" y="3429000"/>
                </a:cubicBezTo>
                <a:cubicBezTo>
                  <a:pt x="0" y="2100112"/>
                  <a:pt x="572304" y="904893"/>
                  <a:pt x="1483885" y="76367"/>
                </a:cubicBezTo>
                <a:close/>
              </a:path>
            </a:pathLst>
          </a:custGeom>
          <a:gradFill>
            <a:gsLst>
              <a:gs pos="0">
                <a:srgbClr val="E53238">
                  <a:alpha val="95000"/>
                </a:srgbClr>
              </a:gs>
              <a:gs pos="100000">
                <a:srgbClr val="E53238">
                  <a:alpha val="4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38" name="任意多边形 37"/>
          <p:cNvSpPr/>
          <p:nvPr/>
        </p:nvSpPr>
        <p:spPr>
          <a:xfrm>
            <a:off x="1550715" y="0"/>
            <a:ext cx="9058502" cy="6858000"/>
          </a:xfrm>
          <a:custGeom>
            <a:avLst/>
            <a:gdLst>
              <a:gd name="connsiteX0" fmla="*/ 1572046 w 9058502"/>
              <a:gd name="connsiteY0" fmla="*/ 0 h 6858000"/>
              <a:gd name="connsiteX1" fmla="*/ 7486457 w 9058502"/>
              <a:gd name="connsiteY1" fmla="*/ 0 h 6858000"/>
              <a:gd name="connsiteX2" fmla="*/ 7574617 w 9058502"/>
              <a:gd name="connsiteY2" fmla="*/ 76367 h 6858000"/>
              <a:gd name="connsiteX3" fmla="*/ 9058502 w 9058502"/>
              <a:gd name="connsiteY3" fmla="*/ 3429000 h 6858000"/>
              <a:gd name="connsiteX4" fmla="*/ 7574617 w 9058502"/>
              <a:gd name="connsiteY4" fmla="*/ 6781634 h 6858000"/>
              <a:gd name="connsiteX5" fmla="*/ 7486457 w 9058502"/>
              <a:gd name="connsiteY5" fmla="*/ 6858000 h 6858000"/>
              <a:gd name="connsiteX6" fmla="*/ 1572046 w 9058502"/>
              <a:gd name="connsiteY6" fmla="*/ 6858000 h 6858000"/>
              <a:gd name="connsiteX7" fmla="*/ 1483885 w 9058502"/>
              <a:gd name="connsiteY7" fmla="*/ 6781634 h 6858000"/>
              <a:gd name="connsiteX8" fmla="*/ 0 w 9058502"/>
              <a:gd name="connsiteY8" fmla="*/ 3429000 h 6858000"/>
              <a:gd name="connsiteX9" fmla="*/ 1483885 w 9058502"/>
              <a:gd name="connsiteY9" fmla="*/ 763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58502" h="6858000">
                <a:moveTo>
                  <a:pt x="1572046" y="0"/>
                </a:moveTo>
                <a:lnTo>
                  <a:pt x="7486457" y="0"/>
                </a:lnTo>
                <a:lnTo>
                  <a:pt x="7574617" y="76367"/>
                </a:lnTo>
                <a:cubicBezTo>
                  <a:pt x="8486199" y="904893"/>
                  <a:pt x="9058502" y="2100112"/>
                  <a:pt x="9058502" y="3429000"/>
                </a:cubicBezTo>
                <a:cubicBezTo>
                  <a:pt x="9058502" y="4757888"/>
                  <a:pt x="8486199" y="5953108"/>
                  <a:pt x="7574617" y="6781634"/>
                </a:cubicBezTo>
                <a:lnTo>
                  <a:pt x="7486457" y="6858000"/>
                </a:lnTo>
                <a:lnTo>
                  <a:pt x="1572046" y="6858000"/>
                </a:lnTo>
                <a:lnTo>
                  <a:pt x="1483885" y="6781634"/>
                </a:lnTo>
                <a:cubicBezTo>
                  <a:pt x="572304" y="5953108"/>
                  <a:pt x="0" y="4757888"/>
                  <a:pt x="0" y="3429000"/>
                </a:cubicBezTo>
                <a:cubicBezTo>
                  <a:pt x="0" y="2100112"/>
                  <a:pt x="572304" y="904893"/>
                  <a:pt x="1483885" y="763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804319" y="2583596"/>
            <a:ext cx="1980478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zh-CN" alt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谢谢</a:t>
            </a:r>
          </a:p>
        </p:txBody>
      </p:sp>
      <p:grpSp>
        <p:nvGrpSpPr>
          <p:cNvPr id="55" name="组合 54"/>
          <p:cNvGrpSpPr/>
          <p:nvPr/>
        </p:nvGrpSpPr>
        <p:grpSpPr>
          <a:xfrm>
            <a:off x="4323472" y="5805264"/>
            <a:ext cx="1662583" cy="337783"/>
            <a:chOff x="4293620" y="5370940"/>
            <a:chExt cx="1662583" cy="337783"/>
          </a:xfrm>
        </p:grpSpPr>
        <p:sp>
          <p:nvSpPr>
            <p:cNvPr id="47" name="Rectangle: Rounded Corners 100"/>
            <p:cNvSpPr/>
            <p:nvPr/>
          </p:nvSpPr>
          <p:spPr>
            <a:xfrm>
              <a:off x="4293620" y="5370940"/>
              <a:ext cx="1662583" cy="337783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595959"/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5400000" scaled="0"/>
            </a:gradFill>
            <a:ln w="19050"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>
                <a:solidFill>
                  <a:schemeClr val="bg1"/>
                </a:solidFill>
                <a:latin typeface="Century Gothic" panose="020B0502020202020204" pitchFamily="34" charset="0"/>
                <a:ea typeface="思源黑体" panose="020B0500000000000000" pitchFamily="34" charset="-122"/>
              </a:endParaRPr>
            </a:p>
          </p:txBody>
        </p:sp>
        <p:sp>
          <p:nvSpPr>
            <p:cNvPr id="49" name="原创设计师          _5"/>
            <p:cNvSpPr/>
            <p:nvPr/>
          </p:nvSpPr>
          <p:spPr>
            <a:xfrm>
              <a:off x="4293620" y="5394477"/>
              <a:ext cx="1662583" cy="276999"/>
            </a:xfrm>
            <a:prstGeom prst="rect">
              <a:avLst/>
            </a:prstGeom>
            <a:effectLst/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zh-CN" altLang="en-US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汇报人：</a:t>
              </a:r>
              <a:r>
                <a:rPr lang="en-US" altLang="zh-CN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jhrs.com</a:t>
              </a:r>
              <a:endParaRPr lang="zh-CN" altLang="en-US" sz="1200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6264047" y="5805264"/>
            <a:ext cx="1662583" cy="337783"/>
            <a:chOff x="6234195" y="5370940"/>
            <a:chExt cx="1662583" cy="337783"/>
          </a:xfrm>
        </p:grpSpPr>
        <p:sp>
          <p:nvSpPr>
            <p:cNvPr id="48" name="Rectangle:"/>
            <p:cNvSpPr/>
            <p:nvPr/>
          </p:nvSpPr>
          <p:spPr>
            <a:xfrm>
              <a:off x="6234195" y="5370940"/>
              <a:ext cx="1662583" cy="337783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595959"/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5400000" scaled="0"/>
            </a:gradFill>
            <a:ln w="19050"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>
                <a:solidFill>
                  <a:schemeClr val="bg1"/>
                </a:solidFill>
                <a:latin typeface="Century Gothic" panose="020B0502020202020204" pitchFamily="34" charset="0"/>
                <a:ea typeface="思源黑体" panose="020B0500000000000000" pitchFamily="34" charset="-122"/>
              </a:endParaRPr>
            </a:p>
          </p:txBody>
        </p:sp>
        <p:sp>
          <p:nvSpPr>
            <p:cNvPr id="50" name="原创       _5"/>
            <p:cNvSpPr/>
            <p:nvPr/>
          </p:nvSpPr>
          <p:spPr>
            <a:xfrm>
              <a:off x="6234195" y="5394477"/>
              <a:ext cx="1662583" cy="276963"/>
            </a:xfrm>
            <a:prstGeom prst="rect">
              <a:avLst/>
            </a:prstGeom>
            <a:effectLst/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/>
              <a:r>
                <a:rPr lang="zh-CN" altLang="en-US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时间：</a:t>
              </a:r>
              <a:r>
                <a:rPr lang="en-US" altLang="zh-CN" sz="1200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</a:rPr>
                <a:t>2022.12.30</a:t>
              </a:r>
              <a:endParaRPr lang="zh-CN" altLang="en-US" sz="1200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</a:endParaRPr>
            </a:p>
          </p:txBody>
        </p:sp>
      </p:grpSp>
      <p:sp>
        <p:nvSpPr>
          <p:cNvPr id="51" name="文本框 50"/>
          <p:cNvSpPr txBox="1"/>
          <p:nvPr/>
        </p:nvSpPr>
        <p:spPr>
          <a:xfrm>
            <a:off x="7391350" y="2583596"/>
            <a:ext cx="1980478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zh-CN" alt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观看</a:t>
            </a:r>
          </a:p>
        </p:txBody>
      </p:sp>
      <p:sp>
        <p:nvSpPr>
          <p:cNvPr id="52" name="椭圆 51"/>
          <p:cNvSpPr/>
          <p:nvPr/>
        </p:nvSpPr>
        <p:spPr>
          <a:xfrm>
            <a:off x="5018903" y="2014979"/>
            <a:ext cx="2122126" cy="2122126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C00000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b="1" dirty="0">
              <a:ea typeface="思源黑体" panose="020B0500000000000000" pitchFamily="34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5094510" y="2521924"/>
            <a:ext cx="2005678" cy="1077218"/>
          </a:xfrm>
          <a:prstGeom prst="rect">
            <a:avLst/>
          </a:prstGeom>
          <a:noFill/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6400" dirty="0">
                <a:solidFill>
                  <a:schemeClr val="bg1"/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2022</a:t>
            </a:r>
            <a:endParaRPr lang="zh-CN" altLang="en-US" sz="6400" dirty="0">
              <a:solidFill>
                <a:schemeClr val="bg1"/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2821029" y="4451333"/>
            <a:ext cx="6557790" cy="3186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lnSpc>
                <a:spcPct val="114000"/>
              </a:lnSpc>
            </a:pPr>
            <a:r>
              <a:rPr lang="en-US" altLang="zh-CN" sz="1400" dirty="0">
                <a:solidFill>
                  <a:prstClr val="white">
                    <a:lumMod val="50000"/>
                  </a:prstClr>
                </a:solidFill>
                <a:latin typeface="Adobe 宋体 Std L" panose="02020300000000000000" pitchFamily="18" charset="-122"/>
                <a:ea typeface="Adobe 宋体 Std L" panose="02020300000000000000" pitchFamily="18" charset="-122"/>
              </a:rPr>
              <a:t>https://jhrs.com </a:t>
            </a:r>
            <a:r>
              <a:rPr lang="zh-CN" altLang="en-US" sz="1400" dirty="0">
                <a:solidFill>
                  <a:prstClr val="white">
                    <a:lumMod val="50000"/>
                  </a:prstClr>
                </a:solidFill>
                <a:latin typeface="Adobe 宋体 Std L" panose="02020300000000000000" pitchFamily="18" charset="-122"/>
                <a:ea typeface="Adobe 宋体 Std L" panose="02020300000000000000" pitchFamily="18" charset="-122"/>
              </a:rPr>
              <a:t>江湖人士科技有限公司（网站管理部）</a:t>
            </a:r>
            <a:endParaRPr lang="en-US" altLang="zh-CN" sz="1400" dirty="0">
              <a:solidFill>
                <a:prstClr val="white">
                  <a:lumMod val="50000"/>
                </a:prstClr>
              </a:solidFill>
              <a:latin typeface="Adobe 宋体 Std L" panose="02020300000000000000" pitchFamily="18" charset="-122"/>
              <a:ea typeface="Adobe 宋体 Std L" panose="02020300000000000000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40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3000">
        <p14:ripple/>
      </p:transition>
    </mc:Choice>
    <mc:Fallback xmlns="">
      <p:transition spd="slow" advClick="0" advTm="300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0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2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53" presetClass="entr" presetSubtype="16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250"/>
                                </p:stCondLst>
                                <p:childTnLst>
                                  <p:par>
                                    <p:cTn id="25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31" presetID="50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3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50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8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1" presetID="2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2750"/>
                                </p:stCondLst>
                                <p:childTnLst>
                                  <p:par>
                                    <p:cTn id="45" presetID="2" presetClass="entr" presetSubtype="4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7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8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2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3" grpId="0" animBg="1"/>
          <p:bldP spid="39" grpId="0" animBg="1"/>
          <p:bldP spid="40" grpId="0" animBg="1"/>
          <p:bldP spid="38" grpId="0" animBg="1"/>
          <p:bldP spid="41" grpId="0"/>
          <p:bldP spid="51" grpId="0"/>
          <p:bldP spid="52" grpId="0" animBg="1"/>
          <p:bldP spid="42" grpId="0"/>
          <p:bldP spid="2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4" presetClass="entr" presetSubtype="1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0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53" presetClass="entr" presetSubtype="16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3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2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8" dur="5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53" presetClass="entr" presetSubtype="16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1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2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3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1250"/>
                                </p:stCondLst>
                                <p:childTnLst>
                                  <p:par>
                                    <p:cTn id="25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7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8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9" dur="50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31" presetID="50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3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5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50" presetClass="entr" presetSubtype="0" decel="10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8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9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0" dur="10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1" presetID="2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4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2750"/>
                                </p:stCondLst>
                                <p:childTnLst>
                                  <p:par>
                                    <p:cTn id="45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75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3" grpId="0" animBg="1"/>
          <p:bldP spid="39" grpId="0" animBg="1"/>
          <p:bldP spid="40" grpId="0" animBg="1"/>
          <p:bldP spid="38" grpId="0" animBg="1"/>
          <p:bldP spid="41" grpId="0"/>
          <p:bldP spid="51" grpId="0"/>
          <p:bldP spid="52" grpId="0" animBg="1"/>
          <p:bldP spid="42" grpId="0"/>
          <p:bldP spid="21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-30481" y="-8632"/>
            <a:ext cx="3478344" cy="6857554"/>
          </a:xfrm>
          <a:prstGeom prst="rect">
            <a:avLst/>
          </a:prstGeom>
          <a:solidFill>
            <a:srgbClr val="E532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任意多边形 61"/>
          <p:cNvSpPr/>
          <p:nvPr/>
        </p:nvSpPr>
        <p:spPr>
          <a:xfrm>
            <a:off x="1072132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gradFill>
            <a:gsLst>
              <a:gs pos="0">
                <a:srgbClr val="C00000">
                  <a:alpha val="41000"/>
                </a:srgbClr>
              </a:gs>
              <a:gs pos="100000">
                <a:srgbClr val="AC2125">
                  <a:alpha val="10000"/>
                </a:srgb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39" name="任意多边形 38"/>
          <p:cNvSpPr/>
          <p:nvPr/>
        </p:nvSpPr>
        <p:spPr>
          <a:xfrm>
            <a:off x="1550715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 rot="5400000">
            <a:off x="946220" y="3061106"/>
            <a:ext cx="4172395" cy="83088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4800" b="1" dirty="0">
                <a:solidFill>
                  <a:srgbClr val="595959">
                    <a:alpha val="29000"/>
                  </a:srgbClr>
                </a:solidFill>
                <a:ea typeface="思源黑体" panose="020B0500000000000000" pitchFamily="34" charset="-122"/>
              </a:rPr>
              <a:t>CONTENTS</a:t>
            </a:r>
            <a:endParaRPr lang="zh-CN" altLang="en-US" sz="4800" b="1" dirty="0">
              <a:solidFill>
                <a:srgbClr val="595959">
                  <a:alpha val="29000"/>
                </a:srgbClr>
              </a:solidFill>
              <a:ea typeface="思源黑体" panose="020B0500000000000000" pitchFamily="34" charset="-122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3286894" y="2414721"/>
            <a:ext cx="909515" cy="212365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目录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6023198" y="1196542"/>
            <a:ext cx="3251406" cy="694555"/>
            <a:chOff x="5591150" y="1307382"/>
            <a:chExt cx="3251406" cy="694555"/>
          </a:xfrm>
        </p:grpSpPr>
        <p:sp>
          <p:nvSpPr>
            <p:cNvPr id="8" name="文本框 7"/>
            <p:cNvSpPr txBox="1"/>
            <p:nvPr/>
          </p:nvSpPr>
          <p:spPr>
            <a:xfrm>
              <a:off x="6503454" y="1307382"/>
              <a:ext cx="23391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年度工作概述</a:t>
              </a:r>
            </a:p>
          </p:txBody>
        </p:sp>
        <p:sp>
          <p:nvSpPr>
            <p:cNvPr id="41" name="椭圆 40"/>
            <p:cNvSpPr/>
            <p:nvPr/>
          </p:nvSpPr>
          <p:spPr>
            <a:xfrm>
              <a:off x="5591150" y="1338211"/>
              <a:ext cx="663726" cy="663726"/>
            </a:xfrm>
            <a:prstGeom prst="ellipse">
              <a:avLst/>
            </a:prstGeom>
            <a:gradFill>
              <a:gsLst>
                <a:gs pos="0">
                  <a:srgbClr val="E53238"/>
                </a:gs>
                <a:gs pos="100000">
                  <a:srgbClr val="AC2125"/>
                </a:gs>
              </a:gsLst>
              <a:lin ang="4200000" scaled="0"/>
            </a:gradFill>
            <a:ln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2400" dirty="0">
                  <a:latin typeface="Aa楷体" panose="02000500000000000000" pitchFamily="2" charset="-122"/>
                  <a:ea typeface="思源黑体" panose="020B0500000000000000" pitchFamily="34" charset="-122"/>
                </a:rPr>
                <a:t>01</a:t>
              </a:r>
              <a:endParaRPr lang="zh-CN" altLang="en-US" sz="2400" dirty="0">
                <a:latin typeface="Aa楷体" panose="02000500000000000000" pitchFamily="2" charset="-122"/>
                <a:ea typeface="思源黑体" panose="020B0500000000000000" pitchFamily="34" charset="-122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6023198" y="2161534"/>
            <a:ext cx="3251406" cy="694555"/>
            <a:chOff x="5591150" y="1307382"/>
            <a:chExt cx="3251406" cy="694555"/>
          </a:xfrm>
        </p:grpSpPr>
        <p:sp>
          <p:nvSpPr>
            <p:cNvPr id="46" name="文本框 45"/>
            <p:cNvSpPr txBox="1"/>
            <p:nvPr/>
          </p:nvSpPr>
          <p:spPr>
            <a:xfrm>
              <a:off x="6503454" y="1307382"/>
              <a:ext cx="23391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年度工作状态</a:t>
              </a:r>
            </a:p>
          </p:txBody>
        </p:sp>
        <p:sp>
          <p:nvSpPr>
            <p:cNvPr id="44" name="椭圆 43"/>
            <p:cNvSpPr/>
            <p:nvPr/>
          </p:nvSpPr>
          <p:spPr>
            <a:xfrm>
              <a:off x="5591150" y="1338211"/>
              <a:ext cx="663726" cy="663726"/>
            </a:xfrm>
            <a:prstGeom prst="ellipse">
              <a:avLst/>
            </a:prstGeom>
            <a:gradFill>
              <a:gsLst>
                <a:gs pos="0">
                  <a:srgbClr val="E53238"/>
                </a:gs>
                <a:gs pos="100000">
                  <a:srgbClr val="AC2125"/>
                </a:gs>
              </a:gsLst>
              <a:lin ang="4200000" scaled="0"/>
            </a:gradFill>
            <a:ln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2400" dirty="0">
                  <a:latin typeface="Aa楷体" panose="02000500000000000000" pitchFamily="2" charset="-122"/>
                  <a:ea typeface="思源黑体" panose="020B0500000000000000" pitchFamily="34" charset="-122"/>
                </a:rPr>
                <a:t>02</a:t>
              </a:r>
              <a:endParaRPr lang="zh-CN" altLang="en-US" sz="2400" dirty="0">
                <a:latin typeface="Aa楷体" panose="02000500000000000000" pitchFamily="2" charset="-122"/>
                <a:ea typeface="思源黑体" panose="020B0500000000000000" pitchFamily="34" charset="-122"/>
              </a:endParaRP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6013580" y="4102597"/>
            <a:ext cx="2786535" cy="694555"/>
            <a:chOff x="5591150" y="1307382"/>
            <a:chExt cx="2786535" cy="694555"/>
          </a:xfrm>
        </p:grpSpPr>
        <p:sp>
          <p:nvSpPr>
            <p:cNvPr id="51" name="文本框 50"/>
            <p:cNvSpPr txBox="1"/>
            <p:nvPr/>
          </p:nvSpPr>
          <p:spPr>
            <a:xfrm>
              <a:off x="6503454" y="1307382"/>
              <a:ext cx="18742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问题</a:t>
              </a:r>
              <a:r>
                <a:rPr lang="en-US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&amp;</a:t>
              </a:r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建议</a:t>
              </a:r>
            </a:p>
          </p:txBody>
        </p:sp>
        <p:sp>
          <p:nvSpPr>
            <p:cNvPr id="49" name="椭圆 48"/>
            <p:cNvSpPr/>
            <p:nvPr/>
          </p:nvSpPr>
          <p:spPr>
            <a:xfrm>
              <a:off x="5591150" y="1338211"/>
              <a:ext cx="663726" cy="663726"/>
            </a:xfrm>
            <a:prstGeom prst="ellipse">
              <a:avLst/>
            </a:prstGeom>
            <a:gradFill>
              <a:gsLst>
                <a:gs pos="0">
                  <a:srgbClr val="E53238"/>
                </a:gs>
                <a:gs pos="100000">
                  <a:srgbClr val="AC2125"/>
                </a:gs>
              </a:gsLst>
              <a:lin ang="4200000" scaled="0"/>
            </a:gradFill>
            <a:ln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2400" dirty="0">
                  <a:latin typeface="Aa楷体" panose="02000500000000000000" pitchFamily="2" charset="-122"/>
                  <a:ea typeface="思源黑体" panose="020B0500000000000000" pitchFamily="34" charset="-122"/>
                </a:rPr>
                <a:t>04</a:t>
              </a:r>
              <a:endParaRPr lang="zh-CN" altLang="en-US" sz="2400" dirty="0">
                <a:latin typeface="Aa楷体" panose="02000500000000000000" pitchFamily="2" charset="-122"/>
                <a:ea typeface="思源黑体" panose="020B0500000000000000" pitchFamily="34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6013580" y="5110709"/>
            <a:ext cx="3264230" cy="694555"/>
            <a:chOff x="5591150" y="1307382"/>
            <a:chExt cx="3264230" cy="694555"/>
          </a:xfrm>
        </p:grpSpPr>
        <p:sp>
          <p:nvSpPr>
            <p:cNvPr id="61" name="文本框 60"/>
            <p:cNvSpPr txBox="1"/>
            <p:nvPr/>
          </p:nvSpPr>
          <p:spPr>
            <a:xfrm>
              <a:off x="6503454" y="1307382"/>
              <a:ext cx="23519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n-US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2023</a:t>
              </a:r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工作计划</a:t>
              </a:r>
            </a:p>
          </p:txBody>
        </p:sp>
        <p:sp>
          <p:nvSpPr>
            <p:cNvPr id="59" name="椭圆 58"/>
            <p:cNvSpPr/>
            <p:nvPr/>
          </p:nvSpPr>
          <p:spPr>
            <a:xfrm>
              <a:off x="5591150" y="1338211"/>
              <a:ext cx="663726" cy="663726"/>
            </a:xfrm>
            <a:prstGeom prst="ellipse">
              <a:avLst/>
            </a:prstGeom>
            <a:gradFill>
              <a:gsLst>
                <a:gs pos="0">
                  <a:srgbClr val="E53238"/>
                </a:gs>
                <a:gs pos="100000">
                  <a:srgbClr val="AC2125"/>
                </a:gs>
              </a:gsLst>
              <a:lin ang="4200000" scaled="0"/>
            </a:gradFill>
            <a:ln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2400" dirty="0">
                  <a:latin typeface="Aa楷体" panose="02000500000000000000" pitchFamily="2" charset="-122"/>
                  <a:ea typeface="思源黑体" panose="020B0500000000000000" pitchFamily="34" charset="-122"/>
                </a:rPr>
                <a:t>05</a:t>
              </a:r>
              <a:endParaRPr lang="zh-CN" altLang="en-US" sz="2400" dirty="0">
                <a:latin typeface="Aa楷体" panose="02000500000000000000" pitchFamily="2" charset="-122"/>
                <a:ea typeface="思源黑体" panose="020B0500000000000000" pitchFamily="34" charset="-122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0A839737-1422-4B81-AC96-8C9EDE77C471}"/>
              </a:ext>
            </a:extLst>
          </p:cNvPr>
          <p:cNvGrpSpPr/>
          <p:nvPr/>
        </p:nvGrpSpPr>
        <p:grpSpPr>
          <a:xfrm>
            <a:off x="6013580" y="3094485"/>
            <a:ext cx="3251406" cy="694555"/>
            <a:chOff x="5591150" y="1307382"/>
            <a:chExt cx="3251406" cy="694555"/>
          </a:xfrm>
        </p:grpSpPr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653D9894-24FF-4738-A9E0-3537B4E6B547}"/>
                </a:ext>
              </a:extLst>
            </p:cNvPr>
            <p:cNvSpPr txBox="1"/>
            <p:nvPr/>
          </p:nvSpPr>
          <p:spPr>
            <a:xfrm>
              <a:off x="6503454" y="1307382"/>
              <a:ext cx="23391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思源黑体" panose="020B0500000000000000" pitchFamily="34" charset="-122"/>
                </a:rPr>
                <a:t>工作成果展示</a:t>
              </a:r>
            </a:p>
          </p:txBody>
        </p:sp>
        <p:sp>
          <p:nvSpPr>
            <p:cNvPr id="21" name="椭圆 20">
              <a:extLst>
                <a:ext uri="{FF2B5EF4-FFF2-40B4-BE49-F238E27FC236}">
                  <a16:creationId xmlns:a16="http://schemas.microsoft.com/office/drawing/2014/main" id="{86ED0644-7A93-4AFB-98CA-DF95DFC21178}"/>
                </a:ext>
              </a:extLst>
            </p:cNvPr>
            <p:cNvSpPr/>
            <p:nvPr/>
          </p:nvSpPr>
          <p:spPr>
            <a:xfrm>
              <a:off x="5591150" y="1338211"/>
              <a:ext cx="663726" cy="663726"/>
            </a:xfrm>
            <a:prstGeom prst="ellipse">
              <a:avLst/>
            </a:prstGeom>
            <a:gradFill>
              <a:gsLst>
                <a:gs pos="0">
                  <a:srgbClr val="E53238"/>
                </a:gs>
                <a:gs pos="100000">
                  <a:srgbClr val="AC2125"/>
                </a:gs>
              </a:gsLst>
              <a:lin ang="4200000" scaled="0"/>
            </a:gradFill>
            <a:ln>
              <a:noFill/>
            </a:ln>
            <a:effectLst>
              <a:outerShdw blurRad="254000" dist="63500" dir="2700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altLang="zh-CN" sz="2400" dirty="0">
                  <a:latin typeface="Aa楷体" panose="02000500000000000000" pitchFamily="2" charset="-122"/>
                  <a:ea typeface="思源黑体" panose="020B0500000000000000" pitchFamily="34" charset="-122"/>
                </a:rPr>
                <a:t>03</a:t>
              </a:r>
              <a:endParaRPr lang="zh-CN" altLang="en-US" sz="2400" dirty="0">
                <a:latin typeface="Aa楷体" panose="02000500000000000000" pitchFamily="2" charset="-122"/>
                <a:ea typeface="思源黑体" panose="020B0500000000000000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24261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0">
        <p15:prstTrans prst="airplane"/>
      </p:transition>
    </mc:Choice>
    <mc:Fallback xmlns="">
      <p:transition spd="slow" advClick="0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4" presetClass="entr" presetSubtype="5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vertical)">
                                          <p:cBhvr>
                                            <p:cTn id="15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7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10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0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23" presetID="50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7" dur="10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" presetClass="entr" presetSubtype="2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0" dur="75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1" dur="75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2" fill="hold" nodeType="withEffect" p14:presetBounceEnd="40000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4" dur="75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5" dur="75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2" fill="hold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8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9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2" fill="hold" nodeType="withEffect" p14:presetBounceEnd="40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2" dur="75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3" dur="75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2" fill="hold" nodeType="withEffect" p14:presetBounceEnd="40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6" dur="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7" dur="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62" grpId="0" animBg="1"/>
          <p:bldP spid="39" grpId="0" animBg="1"/>
          <p:bldP spid="36" grpId="0"/>
          <p:bldP spid="40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6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4" presetClass="entr" presetSubtype="5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vertical)">
                                          <p:cBhvr>
                                            <p:cTn id="15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7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10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20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1" dur="10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2" fill="hold">
                                <p:stCondLst>
                                  <p:cond delay="1750"/>
                                </p:stCondLst>
                                <p:childTnLst>
                                  <p:par>
                                    <p:cTn id="23" presetID="50" presetClass="entr" presetSubtype="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5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1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7" dur="10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75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1" dur="75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2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75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75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2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2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75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75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2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6" dur="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7" dur="75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62" grpId="0" animBg="1"/>
          <p:bldP spid="39" grpId="0" animBg="1"/>
          <p:bldP spid="36" grpId="0"/>
          <p:bldP spid="40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 flipH="1">
            <a:off x="8712069" y="-8632"/>
            <a:ext cx="3478344" cy="6857554"/>
          </a:xfrm>
          <a:prstGeom prst="rect">
            <a:avLst/>
          </a:prstGeom>
          <a:solidFill>
            <a:srgbClr val="E532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flipH="1">
            <a:off x="39559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gradFill>
            <a:gsLst>
              <a:gs pos="0">
                <a:srgbClr val="C00000">
                  <a:alpha val="41000"/>
                </a:srgbClr>
              </a:gs>
              <a:gs pos="100000">
                <a:srgbClr val="AC2125">
                  <a:alpha val="10000"/>
                </a:srgb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19" name="任意多边形 18"/>
          <p:cNvSpPr/>
          <p:nvPr/>
        </p:nvSpPr>
        <p:spPr>
          <a:xfrm flipH="1">
            <a:off x="-1451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17211" y="5224495"/>
            <a:ext cx="7269818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2022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工作总结：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  <a:p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1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、</a:t>
            </a:r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2022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年主要解决产品中各类技术问题，对现有系统、组件进行维护更新，同时对反馈的一些线上</a:t>
            </a:r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bug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，安全问题进行处理。</a:t>
            </a:r>
            <a:endParaRPr lang="en-US" altLang="zh-CN" sz="12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  <a:p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2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、将现有系统登录功能进行了极致优化，使原系统同时登录人数</a:t>
            </a:r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3000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人提升到了</a:t>
            </a:r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30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万人同时登录也毫无压力。</a:t>
            </a:r>
            <a:endParaRPr lang="en-US" altLang="zh-CN" sz="12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  <a:p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3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、和团队成员共同参与开发了</a:t>
            </a:r>
            <a:r>
              <a:rPr lang="en-US" altLang="zh-CN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XXX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系统；独立开发了缓存中间件，规范了项目团队各类接口调用方式；编写了各类技术文档，沉淀于公司知识库中，可供新人培训使用。</a:t>
            </a:r>
            <a:endParaRPr lang="en-US" altLang="zh-CN" sz="12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56696" y="2342141"/>
            <a:ext cx="3275256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2022</a:t>
            </a: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工作概述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3256696" y="3126697"/>
            <a:ext cx="488608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46810" y="3302899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1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046810" y="3711297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3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033193" y="3302899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2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33193" y="3711297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4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267609" y="2581347"/>
            <a:ext cx="1299205" cy="1299205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AC2125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CN" sz="6600" dirty="0">
                <a:latin typeface="Aa楷体" panose="02000500000000000000" pitchFamily="2" charset="-122"/>
                <a:ea typeface="思源黑体" panose="020B0500000000000000" pitchFamily="34" charset="-122"/>
              </a:rPr>
              <a:t>01</a:t>
            </a:r>
            <a:endParaRPr lang="zh-CN" altLang="en-US" sz="6600" dirty="0"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95712" y="4063404"/>
            <a:ext cx="134099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en-US" altLang="zh-CN" sz="2800" b="1" spc="300" dirty="0">
                <a:solidFill>
                  <a:srgbClr val="595959"/>
                </a:solidFill>
                <a:latin typeface="Aa楷体" panose="02000500000000000000" pitchFamily="2" charset="-122"/>
                <a:ea typeface="思源黑体" panose="020B0500000000000000" pitchFamily="34" charset="-122"/>
              </a:rPr>
              <a:t>PART</a:t>
            </a:r>
            <a:endParaRPr lang="zh-CN" altLang="en-US" sz="2800" b="1" spc="300" dirty="0">
              <a:solidFill>
                <a:srgbClr val="595959"/>
              </a:solidFill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96FE2B4-C1C5-4F37-91E6-4AACA4B1429E}"/>
              </a:ext>
            </a:extLst>
          </p:cNvPr>
          <p:cNvSpPr txBox="1"/>
          <p:nvPr/>
        </p:nvSpPr>
        <p:spPr>
          <a:xfrm>
            <a:off x="5041618" y="4217494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6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149EB045-FD5E-4B05-8625-7412632AF232}"/>
              </a:ext>
            </a:extLst>
          </p:cNvPr>
          <p:cNvSpPr txBox="1"/>
          <p:nvPr/>
        </p:nvSpPr>
        <p:spPr>
          <a:xfrm>
            <a:off x="3046810" y="4217494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5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610A77A8-B3C2-4377-93A8-9676D53D3263}"/>
              </a:ext>
            </a:extLst>
          </p:cNvPr>
          <p:cNvSpPr txBox="1"/>
          <p:nvPr/>
        </p:nvSpPr>
        <p:spPr>
          <a:xfrm>
            <a:off x="5015086" y="4746630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8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EA171EE7-1674-4FAC-99DF-B03F72D361D9}"/>
              </a:ext>
            </a:extLst>
          </p:cNvPr>
          <p:cNvSpPr txBox="1"/>
          <p:nvPr/>
        </p:nvSpPr>
        <p:spPr>
          <a:xfrm>
            <a:off x="3070870" y="4746630"/>
            <a:ext cx="2097049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核心重要工作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7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387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25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4" grpId="0"/>
      <p:bldP spid="5" grpId="0"/>
      <p:bldP spid="13" grpId="0"/>
      <p:bldP spid="14" grpId="0"/>
      <p:bldP spid="15" grpId="0"/>
      <p:bldP spid="16" grpId="0"/>
      <p:bldP spid="20" grpId="0" animBg="1"/>
      <p:bldP spid="23" grpId="0"/>
      <p:bldP spid="21" grpId="0"/>
      <p:bldP spid="22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837665"/>
              </p:ext>
            </p:extLst>
          </p:nvPr>
        </p:nvGraphicFramePr>
        <p:xfrm>
          <a:off x="622598" y="1124744"/>
          <a:ext cx="10657170" cy="504055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816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10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7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041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20775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467236"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2021</a:t>
                      </a:r>
                    </a:p>
                  </a:txBody>
                  <a:tcPr marL="68580" marR="68580" marT="34290" marB="34290" anchor="ctr"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3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4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5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6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7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8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9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10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11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12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13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14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15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16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17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18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19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20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21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22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23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24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25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26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27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28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29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30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31</a:t>
                      </a:r>
                    </a:p>
                  </a:txBody>
                  <a:tcPr marL="0" marR="0" marT="34290" marB="34290" anchor="ctr">
                    <a:lnL w="3175" cap="flat" cmpd="sng" algn="ctr">
                      <a:solidFill>
                        <a:srgbClr val="4E5663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32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一月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二月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45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三月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四月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五月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六月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七月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八月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九月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十月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十一朋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40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900" b="0" i="0" dirty="0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Roboto Condensed Light" charset="0"/>
                        </a:rPr>
                        <a:t>十二月</a:t>
                      </a:r>
                      <a:endParaRPr lang="en-US" sz="900" b="0" i="0" dirty="0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5323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="0" i="0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Roboto Condensed Light" charset="0"/>
                      </a:endParaRPr>
                    </a:p>
                  </a:txBody>
                  <a:tcPr marL="68580" marR="68580" marT="34290" marB="3429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991452" y="2488918"/>
            <a:ext cx="3061644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建立各类规范文档，搭建在线文档系统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159103" y="2759629"/>
            <a:ext cx="4124864" cy="249991"/>
          </a:xfrm>
          <a:prstGeom prst="roundRect">
            <a:avLst/>
          </a:prstGeom>
          <a:solidFill>
            <a:srgbClr val="595959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为现系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XXX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系统增加视频上传，压缩，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CDN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分发功能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77401" y="3195182"/>
            <a:ext cx="5708591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规划了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XXX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监控系统，可监控公司现有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500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客户的服务器运行状态，主动发现问题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5206" y="3806377"/>
            <a:ext cx="3886200" cy="193595"/>
          </a:xfrm>
          <a:prstGeom prst="roundRect">
            <a:avLst/>
          </a:prstGeom>
          <a:solidFill>
            <a:srgbClr val="595959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参与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XXX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系统招投标，并负责技术参数编写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461213" y="4724007"/>
            <a:ext cx="3383686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与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XXX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公司系统对接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841259" y="5108373"/>
            <a:ext cx="3383686" cy="193595"/>
          </a:xfrm>
          <a:prstGeom prst="roundRect">
            <a:avLst/>
          </a:prstGeom>
          <a:solidFill>
            <a:srgbClr val="595959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开发照片批量上传程序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960903" y="266662"/>
            <a:ext cx="4268606" cy="5846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 algn="ctr"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altLang="zh-CN" sz="3200" dirty="0">
                <a:ea typeface="思源黑体" panose="020B0500000000000000" pitchFamily="34" charset="-122"/>
              </a:rPr>
              <a:t>2022</a:t>
            </a:r>
            <a:r>
              <a:rPr lang="zh-CN" altLang="en-US" sz="3200" dirty="0">
                <a:ea typeface="思源黑体" panose="020B0500000000000000" pitchFamily="34" charset="-122"/>
              </a:rPr>
              <a:t>我的工作大事记</a:t>
            </a:r>
          </a:p>
        </p:txBody>
      </p:sp>
      <p:sp>
        <p:nvSpPr>
          <p:cNvPr id="12" name="Rounded Rectangle 8">
            <a:extLst>
              <a:ext uri="{FF2B5EF4-FFF2-40B4-BE49-F238E27FC236}">
                <a16:creationId xmlns:a16="http://schemas.microsoft.com/office/drawing/2014/main" id="{0763D13E-9D20-4138-B672-093355D63FEC}"/>
              </a:ext>
            </a:extLst>
          </p:cNvPr>
          <p:cNvSpPr/>
          <p:nvPr/>
        </p:nvSpPr>
        <p:spPr>
          <a:xfrm>
            <a:off x="1832616" y="4329222"/>
            <a:ext cx="3110462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重构了 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jhrs.com 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网站前端页面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13" name="Rounded Rectangle 8">
            <a:extLst>
              <a:ext uri="{FF2B5EF4-FFF2-40B4-BE49-F238E27FC236}">
                <a16:creationId xmlns:a16="http://schemas.microsoft.com/office/drawing/2014/main" id="{09B0460C-7CC3-472D-93B9-36ADEFACBDBE}"/>
              </a:ext>
            </a:extLst>
          </p:cNvPr>
          <p:cNvSpPr/>
          <p:nvPr/>
        </p:nvSpPr>
        <p:spPr>
          <a:xfrm>
            <a:off x="8529840" y="4741350"/>
            <a:ext cx="2246366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接口文档编写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14" name="Rounded Rectangle 8">
            <a:extLst>
              <a:ext uri="{FF2B5EF4-FFF2-40B4-BE49-F238E27FC236}">
                <a16:creationId xmlns:a16="http://schemas.microsoft.com/office/drawing/2014/main" id="{73344F61-C5EE-4106-9F5D-82E2F7F23024}"/>
              </a:ext>
            </a:extLst>
          </p:cNvPr>
          <p:cNvSpPr/>
          <p:nvPr/>
        </p:nvSpPr>
        <p:spPr>
          <a:xfrm>
            <a:off x="6915123" y="4365971"/>
            <a:ext cx="2246366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底层类库更新升级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15" name="Rounded Rectangle 9">
            <a:extLst>
              <a:ext uri="{FF2B5EF4-FFF2-40B4-BE49-F238E27FC236}">
                <a16:creationId xmlns:a16="http://schemas.microsoft.com/office/drawing/2014/main" id="{E7C1B920-F9E7-4AEA-8446-C8A8B0CDF2A2}"/>
              </a:ext>
            </a:extLst>
          </p:cNvPr>
          <p:cNvSpPr/>
          <p:nvPr/>
        </p:nvSpPr>
        <p:spPr>
          <a:xfrm>
            <a:off x="6200681" y="5110872"/>
            <a:ext cx="2246366" cy="172729"/>
          </a:xfrm>
          <a:prstGeom prst="roundRect">
            <a:avLst/>
          </a:prstGeom>
          <a:solidFill>
            <a:srgbClr val="595959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XXX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系统线上</a:t>
            </a:r>
            <a:r>
              <a:rPr lang="en-US" altLang="zh-CN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bug</a:t>
            </a:r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修复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19" name="Rounded Rectangle 9">
            <a:extLst>
              <a:ext uri="{FF2B5EF4-FFF2-40B4-BE49-F238E27FC236}">
                <a16:creationId xmlns:a16="http://schemas.microsoft.com/office/drawing/2014/main" id="{275CB6A3-56D3-42EF-A3F2-6EC166EC1F29}"/>
              </a:ext>
            </a:extLst>
          </p:cNvPr>
          <p:cNvSpPr/>
          <p:nvPr/>
        </p:nvSpPr>
        <p:spPr>
          <a:xfrm>
            <a:off x="2560255" y="5492739"/>
            <a:ext cx="3383686" cy="193595"/>
          </a:xfrm>
          <a:prstGeom prst="roundRect">
            <a:avLst/>
          </a:prstGeom>
          <a:solidFill>
            <a:srgbClr val="595959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开展团队培训工作，制订培训计划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20" name="Rounded Rectangle 9">
            <a:extLst>
              <a:ext uri="{FF2B5EF4-FFF2-40B4-BE49-F238E27FC236}">
                <a16:creationId xmlns:a16="http://schemas.microsoft.com/office/drawing/2014/main" id="{203C6B17-3E1C-41A9-B118-2D304202D2B7}"/>
              </a:ext>
            </a:extLst>
          </p:cNvPr>
          <p:cNvSpPr/>
          <p:nvPr/>
        </p:nvSpPr>
        <p:spPr>
          <a:xfrm>
            <a:off x="7607374" y="5877272"/>
            <a:ext cx="3383686" cy="193595"/>
          </a:xfrm>
          <a:prstGeom prst="roundRect">
            <a:avLst/>
          </a:prstGeom>
          <a:solidFill>
            <a:srgbClr val="595959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消息平台设计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22" name="Rounded Rectangle 8">
            <a:extLst>
              <a:ext uri="{FF2B5EF4-FFF2-40B4-BE49-F238E27FC236}">
                <a16:creationId xmlns:a16="http://schemas.microsoft.com/office/drawing/2014/main" id="{5DD6BC32-3201-444E-B34C-7B20C7CCAA1D}"/>
              </a:ext>
            </a:extLst>
          </p:cNvPr>
          <p:cNvSpPr/>
          <p:nvPr/>
        </p:nvSpPr>
        <p:spPr>
          <a:xfrm>
            <a:off x="8194274" y="5501893"/>
            <a:ext cx="2246366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微信，钉钉对接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  <p:sp>
        <p:nvSpPr>
          <p:cNvPr id="2" name="Rounded Rectangle 6">
            <a:extLst>
              <a:ext uri="{FF2B5EF4-FFF2-40B4-BE49-F238E27FC236}">
                <a16:creationId xmlns:a16="http://schemas.microsoft.com/office/drawing/2014/main" id="{374D8340-186A-4402-84FF-2B04812E827A}"/>
              </a:ext>
            </a:extLst>
          </p:cNvPr>
          <p:cNvSpPr/>
          <p:nvPr/>
        </p:nvSpPr>
        <p:spPr>
          <a:xfrm>
            <a:off x="4655046" y="3501008"/>
            <a:ext cx="5708591" cy="193595"/>
          </a:xfrm>
          <a:prstGeom prst="roundRect">
            <a:avLst/>
          </a:prstGeom>
          <a:solidFill>
            <a:srgbClr val="E53238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91440" bIns="91440" rtlCol="0" anchor="ctr" anchorCtr="0"/>
          <a:lstStyle/>
          <a:p>
            <a:pPr algn="ctr"/>
            <a:r>
              <a:rPr lang="zh-CN" altLang="en-US" sz="1200" dirty="0">
                <a:solidFill>
                  <a:srgbClr val="FFFFFF"/>
                </a:solidFill>
                <a:latin typeface="Roboto Condensed Light" charset="0"/>
                <a:ea typeface="Roboto Condensed Light" charset="0"/>
                <a:cs typeface="Roboto Condensed Light" charset="0"/>
              </a:rPr>
              <a:t>开发缓存中间件</a:t>
            </a:r>
            <a:endParaRPr lang="en-US" sz="1200" dirty="0">
              <a:solidFill>
                <a:srgbClr val="FFFFFF"/>
              </a:solidFill>
              <a:latin typeface="Roboto Condensed Light" charset="0"/>
              <a:ea typeface="Roboto Condensed Light" charset="0"/>
              <a:cs typeface="Roboto Condensed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42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0">
        <p14:gallery dir="l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2" grpId="0" animBg="1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 flipH="1">
            <a:off x="8712069" y="-8632"/>
            <a:ext cx="3478344" cy="6857554"/>
          </a:xfrm>
          <a:prstGeom prst="rect">
            <a:avLst/>
          </a:prstGeom>
          <a:solidFill>
            <a:srgbClr val="E532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flipH="1">
            <a:off x="39559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gradFill>
            <a:gsLst>
              <a:gs pos="0">
                <a:srgbClr val="C00000">
                  <a:alpha val="41000"/>
                </a:srgbClr>
              </a:gs>
              <a:gs pos="100000">
                <a:srgbClr val="AC2125">
                  <a:alpha val="10000"/>
                </a:srgb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19" name="任意多边形 18"/>
          <p:cNvSpPr/>
          <p:nvPr/>
        </p:nvSpPr>
        <p:spPr>
          <a:xfrm flipH="1">
            <a:off x="-1451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30423" y="4543895"/>
            <a:ext cx="597732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2022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主持了多个系统的开发；参与了</a:t>
            </a:r>
            <a:r>
              <a:rPr lang="en-US" altLang="zh-CN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XXX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系统招投标等等，自己写吧，或者参考</a:t>
            </a:r>
            <a:r>
              <a:rPr lang="en-US" altLang="zh-CN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jhrs.com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思源黑体" panose="020B0500000000000000" pitchFamily="34" charset="-122"/>
              </a:rPr>
              <a:t>年终总结写法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56696" y="2342141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年度工作状态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3256696" y="3126697"/>
            <a:ext cx="488608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1267609" y="2581347"/>
            <a:ext cx="1299205" cy="1299205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AC2125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CN" sz="6600" dirty="0">
                <a:latin typeface="Aa楷体" panose="02000500000000000000" pitchFamily="2" charset="-122"/>
                <a:ea typeface="思源黑体" panose="020B0500000000000000" pitchFamily="34" charset="-122"/>
              </a:rPr>
              <a:t>02</a:t>
            </a:r>
            <a:endParaRPr lang="zh-CN" altLang="en-US" sz="6600" dirty="0"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95712" y="4063404"/>
            <a:ext cx="141511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en-US" altLang="zh-CN" sz="2800" b="1" spc="300" dirty="0">
                <a:solidFill>
                  <a:srgbClr val="595959"/>
                </a:solidFill>
                <a:latin typeface="Aa楷体" panose="02000500000000000000" pitchFamily="2" charset="-122"/>
                <a:ea typeface="思源黑体" panose="020B0500000000000000" pitchFamily="34" charset="-122"/>
              </a:rPr>
              <a:t>PART</a:t>
            </a:r>
            <a:endParaRPr lang="zh-CN" altLang="en-US" sz="2800" b="1" spc="300" dirty="0">
              <a:solidFill>
                <a:srgbClr val="595959"/>
              </a:solidFill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946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4" grpId="0"/>
      <p:bldP spid="5" grpId="0"/>
      <p:bldP spid="20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"/>
          <p:cNvGrpSpPr>
            <a:grpSpLocks/>
          </p:cNvGrpSpPr>
          <p:nvPr/>
        </p:nvGrpSpPr>
        <p:grpSpPr bwMode="auto">
          <a:xfrm>
            <a:off x="1126655" y="1963122"/>
            <a:ext cx="3990136" cy="3667835"/>
            <a:chOff x="-662613" y="1586"/>
            <a:chExt cx="7343405" cy="6748554"/>
          </a:xfrm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grpSpPr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607423" y="636446"/>
              <a:ext cx="4803333" cy="5466138"/>
              <a:chOff x="-28776" y="-128"/>
              <a:chExt cx="4803333" cy="5466138"/>
            </a:xfrm>
          </p:grpSpPr>
          <p:sp>
            <p:nvSpPr>
              <p:cNvPr id="20" name="Line 3"/>
              <p:cNvSpPr>
                <a:spLocks noChangeShapeType="1"/>
              </p:cNvSpPr>
              <p:nvPr/>
            </p:nvSpPr>
            <p:spPr bwMode="auto">
              <a:xfrm flipH="1">
                <a:off x="2395610" y="-128"/>
                <a:ext cx="0" cy="5466138"/>
              </a:xfrm>
              <a:prstGeom prst="line">
                <a:avLst/>
              </a:prstGeom>
              <a:noFill/>
              <a:ln w="25400" cap="flat" cmpd="sng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>
                  <a:lnSpc>
                    <a:spcPct val="130000"/>
                  </a:lnSpc>
                  <a:spcBef>
                    <a:spcPct val="0"/>
                  </a:spcBef>
                  <a:defRPr/>
                </a:pPr>
                <a:endParaRPr lang="en-US" sz="844" dirty="0">
                  <a:solidFill>
                    <a:srgbClr val="000000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1" name="Line 4"/>
              <p:cNvSpPr>
                <a:spLocks noChangeShapeType="1"/>
              </p:cNvSpPr>
              <p:nvPr/>
            </p:nvSpPr>
            <p:spPr bwMode="auto">
              <a:xfrm flipH="1">
                <a:off x="-28776" y="2692625"/>
                <a:ext cx="4803333" cy="2"/>
              </a:xfrm>
              <a:prstGeom prst="line">
                <a:avLst/>
              </a:prstGeom>
              <a:noFill/>
              <a:ln w="25400" cap="flat" cmpd="sng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>
                  <a:lnSpc>
                    <a:spcPct val="130000"/>
                  </a:lnSpc>
                  <a:spcBef>
                    <a:spcPct val="0"/>
                  </a:spcBef>
                  <a:defRPr/>
                </a:pPr>
                <a:endParaRPr lang="en-US" sz="844" dirty="0">
                  <a:solidFill>
                    <a:srgbClr val="000000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18" name="AutoShape 7"/>
            <p:cNvSpPr>
              <a:spLocks/>
            </p:cNvSpPr>
            <p:nvPr/>
          </p:nvSpPr>
          <p:spPr bwMode="auto">
            <a:xfrm>
              <a:off x="1758999" y="2104556"/>
              <a:ext cx="2538486" cy="2541024"/>
            </a:xfrm>
            <a:custGeom>
              <a:avLst/>
              <a:gdLst>
                <a:gd name="T0" fmla="*/ 1269179 w 19679"/>
                <a:gd name="T1" fmla="*/ 1394535 h 19679"/>
                <a:gd name="T2" fmla="*/ 1269179 w 19679"/>
                <a:gd name="T3" fmla="*/ 1394535 h 19679"/>
                <a:gd name="T4" fmla="*/ 1269179 w 19679"/>
                <a:gd name="T5" fmla="*/ 1394535 h 19679"/>
                <a:gd name="T6" fmla="*/ 1269179 w 19679"/>
                <a:gd name="T7" fmla="*/ 1394535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solidFill>
              <a:srgbClr val="E5323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>
                <a:lnSpc>
                  <a:spcPct val="130000"/>
                </a:lnSpc>
              </a:pPr>
              <a:r>
                <a:rPr lang="zh-CN" altLang="en-US" sz="3600" b="1" dirty="0">
                  <a:solidFill>
                    <a:schemeClr val="bg1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rPr>
                <a:t>稳</a:t>
              </a:r>
              <a:endParaRPr lang="es-ES" sz="36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endParaRPr>
            </a:p>
          </p:txBody>
        </p:sp>
        <p:grpSp>
          <p:nvGrpSpPr>
            <p:cNvPr id="11" name="Group 9"/>
            <p:cNvGrpSpPr>
              <a:grpSpLocks/>
            </p:cNvGrpSpPr>
            <p:nvPr/>
          </p:nvGrpSpPr>
          <p:grpSpPr bwMode="auto">
            <a:xfrm>
              <a:off x="-662613" y="1586"/>
              <a:ext cx="7343405" cy="6748554"/>
              <a:chOff x="-662613" y="1586"/>
              <a:chExt cx="7343405" cy="6748554"/>
            </a:xfrm>
          </p:grpSpPr>
          <p:sp>
            <p:nvSpPr>
              <p:cNvPr id="12" name="AutoShape 10"/>
              <p:cNvSpPr>
                <a:spLocks/>
              </p:cNvSpPr>
              <p:nvPr/>
            </p:nvSpPr>
            <p:spPr bwMode="auto">
              <a:xfrm>
                <a:off x="2394020" y="1586"/>
                <a:ext cx="1268448" cy="1269718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rgbClr val="E5323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 defTabSz="410751">
                  <a:lnSpc>
                    <a:spcPct val="130000"/>
                  </a:lnSpc>
                  <a:spcBef>
                    <a:spcPct val="0"/>
                  </a:spcBef>
                  <a:defRPr/>
                </a:pPr>
                <a:r>
                  <a:rPr lang="zh-CN" altLang="en-US" sz="2461" dirty="0">
                    <a:solidFill>
                      <a:srgbClr val="FFFFFF"/>
                    </a:solidFill>
                    <a:latin typeface="思源黑体" panose="020B0500000000000000" pitchFamily="34" charset="-122"/>
                    <a:ea typeface="思源黑体" panose="020B0500000000000000" pitchFamily="34" charset="-122"/>
                    <a:cs typeface="+mn-ea"/>
                    <a:sym typeface="+mn-lt"/>
                  </a:rPr>
                  <a:t>忙</a:t>
                </a:r>
                <a:endParaRPr lang="en-US" sz="1266" dirty="0">
                  <a:solidFill>
                    <a:srgbClr val="000000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13" name="AutoShape 11"/>
              <p:cNvSpPr>
                <a:spLocks/>
              </p:cNvSpPr>
              <p:nvPr/>
            </p:nvSpPr>
            <p:spPr bwMode="auto">
              <a:xfrm>
                <a:off x="2385409" y="5480422"/>
                <a:ext cx="1268450" cy="1269718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rgbClr val="59595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 defTabSz="410751">
                  <a:lnSpc>
                    <a:spcPct val="130000"/>
                  </a:lnSpc>
                  <a:spcBef>
                    <a:spcPct val="0"/>
                  </a:spcBef>
                  <a:defRPr/>
                </a:pPr>
                <a:r>
                  <a:rPr lang="zh-CN" altLang="en-US" sz="2461" dirty="0">
                    <a:solidFill>
                      <a:srgbClr val="FFFFFF"/>
                    </a:solidFill>
                    <a:latin typeface="思源黑体" panose="020B0500000000000000" pitchFamily="34" charset="-122"/>
                    <a:ea typeface="思源黑体" panose="020B0500000000000000" pitchFamily="34" charset="-122"/>
                    <a:cs typeface="+mn-ea"/>
                    <a:sym typeface="+mn-lt"/>
                  </a:rPr>
                  <a:t>紧</a:t>
                </a:r>
                <a:endParaRPr lang="en-US" sz="1266" dirty="0">
                  <a:solidFill>
                    <a:srgbClr val="000000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15" name="AutoShape 13"/>
              <p:cNvSpPr>
                <a:spLocks/>
              </p:cNvSpPr>
              <p:nvPr/>
            </p:nvSpPr>
            <p:spPr bwMode="auto">
              <a:xfrm>
                <a:off x="-662613" y="2691801"/>
                <a:ext cx="1270036" cy="1269718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rgbClr val="E53238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 defTabSz="410751">
                  <a:lnSpc>
                    <a:spcPct val="130000"/>
                  </a:lnSpc>
                  <a:spcBef>
                    <a:spcPct val="0"/>
                  </a:spcBef>
                  <a:defRPr/>
                </a:pPr>
                <a:r>
                  <a:rPr lang="zh-CN" altLang="en-US" sz="2461" dirty="0">
                    <a:solidFill>
                      <a:srgbClr val="FFFFFF"/>
                    </a:solidFill>
                    <a:latin typeface="思源黑体" panose="020B0500000000000000" pitchFamily="34" charset="-122"/>
                    <a:ea typeface="思源黑体" panose="020B0500000000000000" pitchFamily="34" charset="-122"/>
                    <a:cs typeface="+mn-ea"/>
                    <a:sym typeface="+mn-lt"/>
                  </a:rPr>
                  <a:t>急</a:t>
                </a:r>
                <a:endParaRPr lang="en-US" sz="1266" dirty="0">
                  <a:solidFill>
                    <a:srgbClr val="000000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17" name="AutoShape 15"/>
              <p:cNvSpPr>
                <a:spLocks/>
              </p:cNvSpPr>
              <p:nvPr/>
            </p:nvSpPr>
            <p:spPr bwMode="auto">
              <a:xfrm>
                <a:off x="5410756" y="2675904"/>
                <a:ext cx="1270036" cy="1269718"/>
              </a:xfrm>
              <a:custGeom>
                <a:avLst/>
                <a:gdLst>
                  <a:gd name="T0" fmla="+- 0 10800 961"/>
                  <a:gd name="T1" fmla="*/ T0 w 19679"/>
                  <a:gd name="T2" fmla="+- 0 10800 961"/>
                  <a:gd name="T3" fmla="*/ 10800 h 19679"/>
                  <a:gd name="T4" fmla="+- 0 10800 961"/>
                  <a:gd name="T5" fmla="*/ T4 w 19679"/>
                  <a:gd name="T6" fmla="+- 0 10800 961"/>
                  <a:gd name="T7" fmla="*/ 10800 h 19679"/>
                  <a:gd name="T8" fmla="+- 0 10800 961"/>
                  <a:gd name="T9" fmla="*/ T8 w 19679"/>
                  <a:gd name="T10" fmla="+- 0 10800 961"/>
                  <a:gd name="T11" fmla="*/ 10800 h 19679"/>
                  <a:gd name="T12" fmla="+- 0 10800 961"/>
                  <a:gd name="T13" fmla="*/ T12 w 19679"/>
                  <a:gd name="T14" fmla="+- 0 10800 961"/>
                  <a:gd name="T15" fmla="*/ 10800 h 196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679" h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</a:path>
                </a:pathLst>
              </a:custGeom>
              <a:solidFill>
                <a:srgbClr val="59595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pPr algn="ctr" defTabSz="410751">
                  <a:lnSpc>
                    <a:spcPct val="130000"/>
                  </a:lnSpc>
                  <a:spcBef>
                    <a:spcPct val="0"/>
                  </a:spcBef>
                  <a:defRPr/>
                </a:pPr>
                <a:r>
                  <a:rPr lang="zh-CN" altLang="en-US" sz="2461" dirty="0">
                    <a:solidFill>
                      <a:srgbClr val="FFFFFF"/>
                    </a:solidFill>
                    <a:latin typeface="思源黑体" panose="020B0500000000000000" pitchFamily="34" charset="-122"/>
                    <a:ea typeface="思源黑体" panose="020B0500000000000000" pitchFamily="34" charset="-122"/>
                    <a:cs typeface="+mn-ea"/>
                    <a:sym typeface="+mn-lt"/>
                  </a:rPr>
                  <a:t>杂</a:t>
                </a:r>
                <a:endParaRPr lang="en-US" sz="1266" dirty="0">
                  <a:solidFill>
                    <a:srgbClr val="000000"/>
                  </a:solidFill>
                  <a:latin typeface="思源黑体" panose="020B0500000000000000" pitchFamily="34" charset="-122"/>
                  <a:ea typeface="思源黑体" panose="020B0500000000000000" pitchFamily="34" charset="-122"/>
                  <a:cs typeface="+mn-ea"/>
                  <a:sym typeface="+mn-lt"/>
                </a:endParaRPr>
              </a:p>
            </p:txBody>
          </p:sp>
        </p:grpSp>
      </p:grpSp>
      <p:sp>
        <p:nvSpPr>
          <p:cNvPr id="23" name="Oval 29"/>
          <p:cNvSpPr/>
          <p:nvPr/>
        </p:nvSpPr>
        <p:spPr>
          <a:xfrm>
            <a:off x="5857687" y="1890532"/>
            <a:ext cx="494595" cy="494595"/>
          </a:xfrm>
          <a:prstGeom prst="ellipse">
            <a:avLst/>
          </a:prstGeom>
          <a:solidFill>
            <a:srgbClr val="E53238"/>
          </a:soli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30000"/>
              </a:lnSpc>
            </a:pPr>
            <a:r>
              <a: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忙</a:t>
            </a:r>
            <a:endParaRPr lang="id-ID" dirty="0"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94958" y="2003977"/>
            <a:ext cx="4368800" cy="272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公司业务发展较好，各类工作一件接一件，但有些重复工作</a:t>
            </a:r>
          </a:p>
        </p:txBody>
      </p:sp>
      <p:sp>
        <p:nvSpPr>
          <p:cNvPr id="25" name="Oval 31"/>
          <p:cNvSpPr/>
          <p:nvPr/>
        </p:nvSpPr>
        <p:spPr>
          <a:xfrm>
            <a:off x="5857687" y="2521243"/>
            <a:ext cx="494595" cy="494595"/>
          </a:xfrm>
          <a:prstGeom prst="ellipse">
            <a:avLst/>
          </a:prstGeom>
          <a:solidFill>
            <a:srgbClr val="595959"/>
          </a:soli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30000"/>
              </a:lnSpc>
            </a:pPr>
            <a:r>
              <a: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杂</a:t>
            </a:r>
            <a:endParaRPr lang="id-ID" dirty="0"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94958" y="2652049"/>
            <a:ext cx="4368800" cy="272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杂事较多，如不必要的会议让我参与</a:t>
            </a:r>
            <a:endParaRPr lang="id-ID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27" name="Oval 33"/>
          <p:cNvSpPr/>
          <p:nvPr/>
        </p:nvSpPr>
        <p:spPr>
          <a:xfrm>
            <a:off x="5857687" y="3169315"/>
            <a:ext cx="494595" cy="494595"/>
          </a:xfrm>
          <a:prstGeom prst="ellipse">
            <a:avLst/>
          </a:prstGeom>
          <a:solidFill>
            <a:srgbClr val="E53238"/>
          </a:soli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30000"/>
              </a:lnSpc>
            </a:pPr>
            <a:r>
              <a: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急</a:t>
            </a:r>
            <a:endParaRPr lang="id-ID" dirty="0"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94958" y="3300121"/>
            <a:ext cx="4368800" cy="272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线上</a:t>
            </a:r>
            <a:r>
              <a:rPr lang="en-US" altLang="zh-CN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bug</a:t>
            </a: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比往年同期较多，测试工作不到位，临时救场频次多</a:t>
            </a:r>
            <a:endParaRPr lang="id-ID" altLang="zh-CN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29" name="Oval 35"/>
          <p:cNvSpPr/>
          <p:nvPr/>
        </p:nvSpPr>
        <p:spPr>
          <a:xfrm>
            <a:off x="5857687" y="3817387"/>
            <a:ext cx="494595" cy="494595"/>
          </a:xfrm>
          <a:prstGeom prst="ellipse">
            <a:avLst/>
          </a:prstGeom>
          <a:solidFill>
            <a:srgbClr val="595959"/>
          </a:soli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30000"/>
              </a:lnSpc>
            </a:pPr>
            <a:r>
              <a: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紧</a:t>
            </a:r>
            <a:endParaRPr lang="id-ID" dirty="0"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94958" y="3948193"/>
            <a:ext cx="4368800" cy="272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产品交付周期短，有些功能设计不好</a:t>
            </a:r>
            <a:endParaRPr lang="id-ID" altLang="zh-CN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31" name="Oval 37"/>
          <p:cNvSpPr/>
          <p:nvPr/>
        </p:nvSpPr>
        <p:spPr>
          <a:xfrm>
            <a:off x="5857687" y="4465459"/>
            <a:ext cx="494595" cy="494595"/>
          </a:xfrm>
          <a:prstGeom prst="ellipse">
            <a:avLst/>
          </a:prstGeom>
          <a:solidFill>
            <a:srgbClr val="E53238"/>
          </a:soli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30000"/>
              </a:lnSpc>
            </a:pPr>
            <a:r>
              <a:rPr lang="zh-CN" altLang="en-US" dirty="0"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稳</a:t>
            </a:r>
            <a:endParaRPr lang="id-ID" dirty="0"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94958" y="4653136"/>
            <a:ext cx="4368800" cy="272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虽然</a:t>
            </a:r>
            <a:r>
              <a:rPr lang="en-US" altLang="zh-CN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2022</a:t>
            </a:r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年工作较多，但基本上按照年初计划开展工作</a:t>
            </a:r>
            <a:endParaRPr lang="id-ID" altLang="zh-CN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" panose="020B0500000000000000" pitchFamily="34" charset="-122"/>
              <a:ea typeface="思源黑体" panose="020B0500000000000000" pitchFamily="34" charset="-122"/>
              <a:cs typeface="+mn-ea"/>
              <a:sym typeface="+mn-lt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3960903" y="266662"/>
            <a:ext cx="4268606" cy="5846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 algn="ctr"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altLang="zh-CN" sz="3200" dirty="0">
                <a:ea typeface="思源黑体" panose="020B0500000000000000" pitchFamily="34" charset="-122"/>
              </a:rPr>
              <a:t>2022</a:t>
            </a:r>
            <a:r>
              <a:rPr lang="zh-CN" altLang="en-US" sz="3200" dirty="0">
                <a:ea typeface="思源黑体" panose="020B0500000000000000" pitchFamily="34" charset="-122"/>
              </a:rPr>
              <a:t>总结的工作状态</a:t>
            </a:r>
          </a:p>
        </p:txBody>
      </p:sp>
    </p:spTree>
    <p:extLst>
      <p:ext uri="{BB962C8B-B14F-4D97-AF65-F5344CB8AC3E}">
        <p14:creationId xmlns:p14="http://schemas.microsoft.com/office/powerpoint/2010/main" val="17108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0">
        <p14:gallery dir="l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 animBg="1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 flipH="1">
            <a:off x="8712069" y="-8632"/>
            <a:ext cx="3478344" cy="6857554"/>
          </a:xfrm>
          <a:prstGeom prst="rect">
            <a:avLst/>
          </a:prstGeom>
          <a:solidFill>
            <a:srgbClr val="E532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flipH="1">
            <a:off x="39559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gradFill>
            <a:gsLst>
              <a:gs pos="0">
                <a:srgbClr val="C00000">
                  <a:alpha val="41000"/>
                </a:srgbClr>
              </a:gs>
              <a:gs pos="100000">
                <a:srgbClr val="AC2125">
                  <a:alpha val="10000"/>
                </a:srgb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19" name="任意多边形 18"/>
          <p:cNvSpPr/>
          <p:nvPr/>
        </p:nvSpPr>
        <p:spPr>
          <a:xfrm flipH="1">
            <a:off x="-1451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56696" y="2342141"/>
            <a:ext cx="4301177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2022</a:t>
            </a: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工作结果方面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3256696" y="3126697"/>
            <a:ext cx="488608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72562" y="3302899"/>
            <a:ext cx="2925801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完成了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XXX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系统开发上线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168906" y="3302899"/>
            <a:ext cx="3239990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修复了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XXX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系统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35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个线上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bug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ea typeface="思源黑体" panose="020B0500000000000000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>
            <a:off x="1267609" y="2581347"/>
            <a:ext cx="1299205" cy="1299205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AC2125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CN" sz="6600" dirty="0">
                <a:latin typeface="Aa楷体" panose="02000500000000000000" pitchFamily="2" charset="-122"/>
                <a:ea typeface="思源黑体" panose="020B0500000000000000" pitchFamily="34" charset="-122"/>
              </a:rPr>
              <a:t>03</a:t>
            </a:r>
            <a:endParaRPr lang="zh-CN" altLang="en-US" sz="6600" dirty="0"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95712" y="4063404"/>
            <a:ext cx="141511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en-US" altLang="zh-CN" sz="2800" b="1" spc="300" dirty="0">
                <a:solidFill>
                  <a:srgbClr val="595959"/>
                </a:solidFill>
                <a:latin typeface="Aa楷体" panose="02000500000000000000" pitchFamily="2" charset="-122"/>
                <a:ea typeface="思源黑体" panose="020B0500000000000000" pitchFamily="34" charset="-122"/>
              </a:rPr>
              <a:t>PART</a:t>
            </a:r>
            <a:endParaRPr lang="zh-CN" altLang="en-US" sz="2800" b="1" spc="300" dirty="0">
              <a:solidFill>
                <a:srgbClr val="595959"/>
              </a:solidFill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4A6D27F-A874-4836-9558-03C3D48C34E1}"/>
              </a:ext>
            </a:extLst>
          </p:cNvPr>
          <p:cNvSpPr txBox="1"/>
          <p:nvPr/>
        </p:nvSpPr>
        <p:spPr>
          <a:xfrm>
            <a:off x="3072562" y="3757071"/>
            <a:ext cx="2715808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挽回了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100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万潜在损失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EECCACD-10D1-49BC-8D81-DB50C1E24CA1}"/>
              </a:ext>
            </a:extLst>
          </p:cNvPr>
          <p:cNvSpPr txBox="1"/>
          <p:nvPr/>
        </p:nvSpPr>
        <p:spPr>
          <a:xfrm>
            <a:off x="6165198" y="3747585"/>
            <a:ext cx="2449710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新版缓存组件交付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17281061-EE36-4AF1-BC25-1C7D879EBEB0}"/>
              </a:ext>
            </a:extLst>
          </p:cNvPr>
          <p:cNvSpPr txBox="1"/>
          <p:nvPr/>
        </p:nvSpPr>
        <p:spPr>
          <a:xfrm>
            <a:off x="3072562" y="4259763"/>
            <a:ext cx="2608406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团队稳定，士气高涨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C96C52DD-AC20-4610-8098-CD431C47FDB2}"/>
              </a:ext>
            </a:extLst>
          </p:cNvPr>
          <p:cNvSpPr txBox="1"/>
          <p:nvPr/>
        </p:nvSpPr>
        <p:spPr>
          <a:xfrm>
            <a:off x="6143813" y="4259763"/>
            <a:ext cx="3191195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推广 </a:t>
            </a:r>
            <a:r>
              <a:rPr lang="en-US" altLang="zh-CN" sz="1600" dirty="0" err="1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.net</a:t>
            </a:r>
            <a:r>
              <a:rPr lang="en-US" altLang="zh-CN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 core</a:t>
            </a: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在团队中应用</a:t>
            </a:r>
          </a:p>
        </p:txBody>
      </p:sp>
    </p:spTree>
    <p:extLst>
      <p:ext uri="{BB962C8B-B14F-4D97-AF65-F5344CB8AC3E}">
        <p14:creationId xmlns:p14="http://schemas.microsoft.com/office/powerpoint/2010/main" val="413337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2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25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25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5" grpId="0"/>
      <p:bldP spid="13" grpId="0"/>
      <p:bldP spid="15" grpId="0"/>
      <p:bldP spid="20" grpId="0" animBg="1"/>
      <p:bldP spid="23" grpId="0"/>
      <p:bldP spid="12" grpId="0"/>
      <p:bldP spid="14" grpId="0"/>
      <p:bldP spid="16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文本框 82"/>
          <p:cNvSpPr txBox="1"/>
          <p:nvPr/>
        </p:nvSpPr>
        <p:spPr>
          <a:xfrm>
            <a:off x="3960903" y="266662"/>
            <a:ext cx="4268606" cy="5846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 algn="ctr"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zh-CN" altLang="en-US" sz="3200" dirty="0">
                <a:ea typeface="思源黑体" panose="020B0500000000000000" pitchFamily="34" charset="-122"/>
              </a:rPr>
              <a:t>工作结果统计</a:t>
            </a:r>
          </a:p>
        </p:txBody>
      </p:sp>
      <p:graphicFrame>
        <p:nvGraphicFramePr>
          <p:cNvPr id="2" name="图表 1">
            <a:extLst>
              <a:ext uri="{FF2B5EF4-FFF2-40B4-BE49-F238E27FC236}">
                <a16:creationId xmlns:a16="http://schemas.microsoft.com/office/drawing/2014/main" id="{229AD494-2A4A-C21A-D342-BD054095F4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7298032"/>
              </p:ext>
            </p:extLst>
          </p:nvPr>
        </p:nvGraphicFramePr>
        <p:xfrm>
          <a:off x="766614" y="980728"/>
          <a:ext cx="108012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9831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0">
        <p14:gallery dir="l"/>
      </p:transition>
    </mc:Choice>
    <mc:Fallback xmlns="">
      <p:transition spd="slow" advClick="0" advTm="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 flipH="1">
            <a:off x="8712069" y="-8632"/>
            <a:ext cx="3478344" cy="6857554"/>
          </a:xfrm>
          <a:prstGeom prst="rect">
            <a:avLst/>
          </a:prstGeom>
          <a:solidFill>
            <a:srgbClr val="E532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/>
        </p:nvSpPr>
        <p:spPr>
          <a:xfrm flipH="1">
            <a:off x="395594" y="-8632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gradFill>
            <a:gsLst>
              <a:gs pos="0">
                <a:srgbClr val="C00000">
                  <a:alpha val="41000"/>
                </a:srgbClr>
              </a:gs>
              <a:gs pos="100000">
                <a:srgbClr val="AC2125">
                  <a:alpha val="10000"/>
                </a:srgb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19" name="任意多边形 18"/>
          <p:cNvSpPr/>
          <p:nvPr/>
        </p:nvSpPr>
        <p:spPr>
          <a:xfrm flipH="1">
            <a:off x="-14514" y="9078"/>
            <a:ext cx="10639698" cy="6866632"/>
          </a:xfrm>
          <a:custGeom>
            <a:avLst/>
            <a:gdLst>
              <a:gd name="connsiteX0" fmla="*/ 1572046 w 10639698"/>
              <a:gd name="connsiteY0" fmla="*/ 0 h 6866632"/>
              <a:gd name="connsiteX1" fmla="*/ 5264571 w 10639698"/>
              <a:gd name="connsiteY1" fmla="*/ 0 h 6866632"/>
              <a:gd name="connsiteX2" fmla="*/ 7486457 w 10639698"/>
              <a:gd name="connsiteY2" fmla="*/ 0 h 6866632"/>
              <a:gd name="connsiteX3" fmla="*/ 10639698 w 10639698"/>
              <a:gd name="connsiteY3" fmla="*/ 0 h 6866632"/>
              <a:gd name="connsiteX4" fmla="*/ 10639698 w 10639698"/>
              <a:gd name="connsiteY4" fmla="*/ 6857554 h 6866632"/>
              <a:gd name="connsiteX5" fmla="*/ 7496924 w 10639698"/>
              <a:gd name="connsiteY5" fmla="*/ 6857554 h 6866632"/>
              <a:gd name="connsiteX6" fmla="*/ 7486457 w 10639698"/>
              <a:gd name="connsiteY6" fmla="*/ 6866632 h 6866632"/>
              <a:gd name="connsiteX7" fmla="*/ 1572046 w 10639698"/>
              <a:gd name="connsiteY7" fmla="*/ 6866632 h 6866632"/>
              <a:gd name="connsiteX8" fmla="*/ 1483885 w 10639698"/>
              <a:gd name="connsiteY8" fmla="*/ 6790170 h 6866632"/>
              <a:gd name="connsiteX9" fmla="*/ 0 w 10639698"/>
              <a:gd name="connsiteY9" fmla="*/ 3433316 h 6866632"/>
              <a:gd name="connsiteX10" fmla="*/ 1483885 w 10639698"/>
              <a:gd name="connsiteY10" fmla="*/ 76463 h 686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39698" h="6866632">
                <a:moveTo>
                  <a:pt x="1572046" y="0"/>
                </a:moveTo>
                <a:lnTo>
                  <a:pt x="5264571" y="0"/>
                </a:lnTo>
                <a:lnTo>
                  <a:pt x="7486457" y="0"/>
                </a:lnTo>
                <a:lnTo>
                  <a:pt x="10639698" y="0"/>
                </a:lnTo>
                <a:lnTo>
                  <a:pt x="10639698" y="6857554"/>
                </a:lnTo>
                <a:lnTo>
                  <a:pt x="7496924" y="6857554"/>
                </a:lnTo>
                <a:lnTo>
                  <a:pt x="7486457" y="6866632"/>
                </a:lnTo>
                <a:lnTo>
                  <a:pt x="1572046" y="6866632"/>
                </a:lnTo>
                <a:lnTo>
                  <a:pt x="1483885" y="6790170"/>
                </a:lnTo>
                <a:cubicBezTo>
                  <a:pt x="572304" y="5960601"/>
                  <a:pt x="0" y="4763877"/>
                  <a:pt x="0" y="3433316"/>
                </a:cubicBezTo>
                <a:cubicBezTo>
                  <a:pt x="0" y="2102756"/>
                  <a:pt x="572304" y="906032"/>
                  <a:pt x="1483885" y="764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3683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56696" y="2342141"/>
            <a:ext cx="2597186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问题</a:t>
            </a:r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&amp;</a:t>
            </a: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ea typeface="思源黑体" panose="020B0500000000000000" pitchFamily="34" charset="-122"/>
              </a:rPr>
              <a:t>建议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3256696" y="3126697"/>
            <a:ext cx="488608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05025" y="4407847"/>
            <a:ext cx="1582484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培训工作</a:t>
            </a:r>
          </a:p>
        </p:txBody>
      </p:sp>
      <p:sp>
        <p:nvSpPr>
          <p:cNvPr id="20" name="椭圆 19"/>
          <p:cNvSpPr/>
          <p:nvPr/>
        </p:nvSpPr>
        <p:spPr>
          <a:xfrm>
            <a:off x="1267609" y="2581347"/>
            <a:ext cx="1299205" cy="1299205"/>
          </a:xfrm>
          <a:prstGeom prst="ellipse">
            <a:avLst/>
          </a:prstGeom>
          <a:gradFill>
            <a:gsLst>
              <a:gs pos="0">
                <a:srgbClr val="E53238"/>
              </a:gs>
              <a:gs pos="100000">
                <a:srgbClr val="AC2125"/>
              </a:gs>
            </a:gsLst>
            <a:lin ang="4200000" scaled="0"/>
          </a:gradFill>
          <a:ln>
            <a:noFill/>
          </a:ln>
          <a:effectLst>
            <a:outerShdw blurRad="254000" dist="635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zh-CN" sz="6600" dirty="0">
                <a:latin typeface="Aa楷体" panose="02000500000000000000" pitchFamily="2" charset="-122"/>
                <a:ea typeface="思源黑体" panose="020B0500000000000000" pitchFamily="34" charset="-122"/>
              </a:rPr>
              <a:t>04</a:t>
            </a:r>
            <a:endParaRPr lang="zh-CN" altLang="en-US" sz="6600" dirty="0"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295712" y="4063404"/>
            <a:ext cx="1299205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/>
            <a:r>
              <a:rPr lang="en-US" altLang="zh-CN" sz="2800" b="1" spc="300" dirty="0">
                <a:solidFill>
                  <a:srgbClr val="595959"/>
                </a:solidFill>
                <a:latin typeface="Aa楷体" panose="02000500000000000000" pitchFamily="2" charset="-122"/>
                <a:ea typeface="思源黑体" panose="020B0500000000000000" pitchFamily="34" charset="-122"/>
              </a:rPr>
              <a:t>PART</a:t>
            </a:r>
            <a:endParaRPr lang="zh-CN" altLang="en-US" sz="2800" b="1" spc="300" dirty="0">
              <a:solidFill>
                <a:srgbClr val="595959"/>
              </a:solidFill>
              <a:latin typeface="Aa楷体" panose="02000500000000000000" pitchFamily="2" charset="-122"/>
              <a:ea typeface="思源黑体" panose="020B0500000000000000" pitchFamily="34" charset="-122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8BCEAD27-6604-4965-A9AF-3D8CE835769E}"/>
              </a:ext>
            </a:extLst>
          </p:cNvPr>
          <p:cNvSpPr txBox="1"/>
          <p:nvPr/>
        </p:nvSpPr>
        <p:spPr>
          <a:xfrm>
            <a:off x="3044277" y="3391740"/>
            <a:ext cx="3429144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团队需要激励，不要空头支票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ACC1A86-557E-462D-80E7-128FB0090196}"/>
              </a:ext>
            </a:extLst>
          </p:cNvPr>
          <p:cNvSpPr txBox="1"/>
          <p:nvPr/>
        </p:nvSpPr>
        <p:spPr>
          <a:xfrm>
            <a:off x="3023866" y="3902730"/>
            <a:ext cx="1992853" cy="338554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L="571443" indent="-323968">
              <a:buFont typeface="Wingdings" panose="05000000000000000000" pitchFamily="2" charset="2"/>
              <a:buChar char="l"/>
            </a:pPr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ea typeface="思源黑体" panose="020B0500000000000000" pitchFamily="34" charset="-122"/>
              </a:rPr>
              <a:t>考核制度优化</a:t>
            </a:r>
          </a:p>
        </p:txBody>
      </p:sp>
    </p:spTree>
    <p:extLst>
      <p:ext uri="{BB962C8B-B14F-4D97-AF65-F5344CB8AC3E}">
        <p14:creationId xmlns:p14="http://schemas.microsoft.com/office/powerpoint/2010/main" val="318268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5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25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5" grpId="0"/>
      <p:bldP spid="13" grpId="0"/>
      <p:bldP spid="20" grpId="0" animBg="1"/>
      <p:bldP spid="23" grpId="0"/>
      <p:bldP spid="21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F2985817-F2E5-44AE-87F6-A20546B45849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PRESENTATION_TITLE" val="绩效考核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nptjy03">
      <a:majorFont>
        <a:latin typeface="FZZhengHeiS-R-GB"/>
        <a:ea typeface="FZHei-B01S"/>
        <a:cs typeface=""/>
      </a:majorFont>
      <a:minorFont>
        <a:latin typeface="FZZhengHeiS-R-GB"/>
        <a:ea typeface="FZHei-B01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994</Words>
  <Application>Microsoft Office PowerPoint</Application>
  <PresentationFormat>Custom</PresentationFormat>
  <Paragraphs>157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Aa楷体</vt:lpstr>
      <vt:lpstr>Adobe 宋体 Std L</vt:lpstr>
      <vt:lpstr>FZZhengHeiS-R-GB</vt:lpstr>
      <vt:lpstr>微软雅黑</vt:lpstr>
      <vt:lpstr>思源黑体</vt:lpstr>
      <vt:lpstr>Arial</vt:lpstr>
      <vt:lpstr>Calibri</vt:lpstr>
      <vt:lpstr>Century Gothic</vt:lpstr>
      <vt:lpstr>Roboto Condensed Light</vt:lpstr>
      <vt:lpstr>Wingdings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江湖人士网年终总结模板ppt</dc:title>
  <dc:subject>江湖人士网年终总结模板ppt</dc:subject>
  <dc:creator/>
  <cp:keywords>https:/jhrs.com</cp:keywords>
  <dc:description>江湖人士网年终总结模板ppt</dc:description>
  <cp:lastModifiedBy/>
  <cp:revision>1</cp:revision>
  <dcterms:created xsi:type="dcterms:W3CDTF">2020-01-05T15:23:56Z</dcterms:created>
  <dcterms:modified xsi:type="dcterms:W3CDTF">2023-01-13T13:00:17Z</dcterms:modified>
  <cp:category>江湖人士网年终总结模板ppt</cp:category>
</cp:coreProperties>
</file>